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notesMasterIdLst>
    <p:notesMasterId r:id="rId19"/>
  </p:notesMasterIdLst>
  <p:sldIdLst>
    <p:sldId id="437" r:id="rId2"/>
    <p:sldId id="440" r:id="rId3"/>
    <p:sldId id="441" r:id="rId4"/>
    <p:sldId id="442" r:id="rId5"/>
    <p:sldId id="443" r:id="rId6"/>
    <p:sldId id="444" r:id="rId7"/>
    <p:sldId id="445" r:id="rId8"/>
    <p:sldId id="446" r:id="rId9"/>
    <p:sldId id="447" r:id="rId10"/>
    <p:sldId id="457" r:id="rId11"/>
    <p:sldId id="458" r:id="rId12"/>
    <p:sldId id="459" r:id="rId13"/>
    <p:sldId id="448" r:id="rId14"/>
    <p:sldId id="449" r:id="rId15"/>
    <p:sldId id="454" r:id="rId16"/>
    <p:sldId id="455" r:id="rId17"/>
    <p:sldId id="456" r:id="rId18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abrizio Botta" initials="Faber" lastIdx="1" clrIdx="0"/>
  <p:cmAuthor id="1" name="Peter von der Ohe" initials="PvdO" lastIdx="13" clrIdx="1"/>
  <p:cmAuthor id="2" name="Dulio" initials="D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D1717"/>
    <a:srgbClr val="375517"/>
    <a:srgbClr val="FF00FF"/>
    <a:srgbClr val="F3F7E1"/>
    <a:srgbClr val="69A12B"/>
    <a:srgbClr val="476D1D"/>
    <a:srgbClr val="5C8E26"/>
    <a:srgbClr val="3D5D1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12" autoAdjust="0"/>
    <p:restoredTop sz="87980" autoAdjust="0"/>
  </p:normalViewPr>
  <p:slideViewPr>
    <p:cSldViewPr>
      <p:cViewPr varScale="1">
        <p:scale>
          <a:sx n="64" d="100"/>
          <a:sy n="64" d="100"/>
        </p:scale>
        <p:origin x="-16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CD0922B-1814-44C8-87F3-5B3F73B16233}" type="datetimeFigureOut">
              <a:rPr lang="fr-FR"/>
              <a:pPr>
                <a:defRPr/>
              </a:pPr>
              <a:t>18/12/2014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DDE0A35-7421-44D7-9770-429E1B18BEB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77" algn="l" defTabSz="9140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93" algn="l" defTabSz="9140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10" algn="l" defTabSz="9140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24" algn="l" defTabSz="9140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3771D10-9A90-4A40-8D5B-276B2643BB37}" type="slidenum">
              <a:rPr lang="fr-FR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B57E5D-2806-40DD-A669-9D54F0A5F50F}" type="slidenum">
              <a:rPr lang="fr-FR" smtClean="0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fr-FR" smtClean="0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D8B80E-3E96-4F1D-9DD4-04D57445CA27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>
          <a:xfrm>
            <a:off x="3885185" y="8684973"/>
            <a:ext cx="2971212" cy="45756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43B452D-F59D-420B-A263-ECA943A04923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C1D66-0AFD-4AC7-8015-96BCC4BB795B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40313-2B27-4A5C-BD8A-6E27C33D3037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25CB0-4222-498F-BFE0-B0E88E3A784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C04A5-D709-403E-8690-312841E651F7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3E875-E297-4D63-AAC3-7521E71F2627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9B94D-3C45-47B0-9219-0300A78383D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725DA-8206-4497-A58E-72A9C346A9AF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2E9C8-A5FB-4393-9EE0-F6DC4DB39F73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CEDF7-D4EE-438E-9CC1-6D138440BD61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667B6-45A1-4CDA-8E98-0CD7EB6C968B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8AE4D-4249-438D-B6D0-2683B2219D27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CA4DC-7C97-4F36-B9E9-9B777A23349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16D18-61EC-4E6F-BA71-B4EB2DF7AC4E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CC9FA-9B8F-4808-B45E-7ECD30C87DE8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4C2AE-2AB9-4BB1-AA5C-7230FCAF39C3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EAA28-66D1-45C8-A213-43A74F5779F6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CC5F2-6D72-401C-B181-86030E0C6E3F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C7CAC-31C3-469B-8BAC-1EB028BB3DF7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B9188-2243-4565-8081-F56BA2D134E5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67F6E-3F6C-45A8-9828-7762FFA6EC68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3D423-EA5A-4258-9796-DC21BC0993B4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4058E-C034-45E1-83B7-8F55E5B96B8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t-IT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540201-087C-4F9F-A86B-01E4AA26B0E5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18/12/2014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1ACB27-BDBD-421D-A59D-BA440FE16B58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peter.vonderohe@uba.de" TargetMode="External"/><Relationship Id="rId5" Type="http://schemas.openxmlformats.org/officeDocument/2006/relationships/hyperlink" Target="mailto:Peter.vonderohe@uba.de" TargetMode="External"/><Relationship Id="rId4" Type="http://schemas.openxmlformats.org/officeDocument/2006/relationships/hyperlink" Target="mailto:valeria.dulio@ineris.fr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5"/>
          <p:cNvSpPr txBox="1">
            <a:spLocks noChangeArrowheads="1"/>
          </p:cNvSpPr>
          <p:nvPr/>
        </p:nvSpPr>
        <p:spPr bwMode="auto">
          <a:xfrm>
            <a:off x="714375" y="1916832"/>
            <a:ext cx="770413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solidFill>
                  <a:prstClr val="black"/>
                </a:solidFill>
                <a:latin typeface="Corbel" pitchFamily="34" charset="0"/>
                <a:cs typeface="Arial" charset="0"/>
              </a:rPr>
              <a:t>Prioritisation</a:t>
            </a:r>
            <a:r>
              <a:rPr lang="en-US" sz="4000" b="1" dirty="0" smtClean="0">
                <a:solidFill>
                  <a:prstClr val="black"/>
                </a:solidFill>
                <a:latin typeface="Corbel" pitchFamily="34" charset="0"/>
                <a:cs typeface="Arial" charset="0"/>
              </a:rPr>
              <a:t> of emerging</a:t>
            </a:r>
          </a:p>
          <a:p>
            <a:pPr algn="ctr">
              <a:defRPr/>
            </a:pPr>
            <a:r>
              <a:rPr lang="en-US" sz="4000" b="1" dirty="0" smtClean="0">
                <a:solidFill>
                  <a:prstClr val="black"/>
                </a:solidFill>
                <a:latin typeface="Corbel" pitchFamily="34" charset="0"/>
                <a:cs typeface="Arial" charset="0"/>
              </a:rPr>
              <a:t>contaminants by action category: </a:t>
            </a:r>
          </a:p>
          <a:p>
            <a:pPr algn="ctr">
              <a:defRPr/>
            </a:pPr>
            <a:r>
              <a:rPr lang="en-US" sz="4000" b="1" dirty="0" smtClean="0">
                <a:solidFill>
                  <a:prstClr val="black"/>
                </a:solidFill>
                <a:latin typeface="Corbel" pitchFamily="34" charset="0"/>
                <a:cs typeface="Arial" charset="0"/>
              </a:rPr>
              <a:t>the NORMAN approach </a:t>
            </a:r>
            <a:endParaRPr lang="it-IT" sz="4000" b="1" dirty="0">
              <a:solidFill>
                <a:prstClr val="black"/>
              </a:solidFill>
              <a:latin typeface="Corbel" pitchFamily="34" charset="0"/>
              <a:cs typeface="Arial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143250" y="3857625"/>
            <a:ext cx="2857500" cy="15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052" name="TextBox 8"/>
          <p:cNvSpPr txBox="1">
            <a:spLocks noChangeArrowheads="1"/>
          </p:cNvSpPr>
          <p:nvPr/>
        </p:nvSpPr>
        <p:spPr bwMode="auto">
          <a:xfrm>
            <a:off x="2483768" y="4653136"/>
            <a:ext cx="43204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rgbClr val="69A12B"/>
                </a:solidFill>
                <a:latin typeface="Arial Narrow" pitchFamily="34" charset="0"/>
                <a:cs typeface="Arial" charset="0"/>
              </a:rPr>
              <a:t>Valeria </a:t>
            </a:r>
            <a:r>
              <a:rPr lang="it-IT" sz="1600" b="1" dirty="0" smtClean="0">
                <a:solidFill>
                  <a:srgbClr val="69A12B"/>
                </a:solidFill>
                <a:latin typeface="Arial Narrow" pitchFamily="34" charset="0"/>
                <a:cs typeface="Arial" charset="0"/>
              </a:rPr>
              <a:t>Dulio </a:t>
            </a:r>
            <a:r>
              <a:rPr lang="it-IT" b="1" dirty="0" smtClean="0">
                <a:solidFill>
                  <a:srgbClr val="375517"/>
                </a:solidFill>
                <a:hlinkClick r:id="rId4"/>
              </a:rPr>
              <a:t>valeria.dulio@ineris.fr</a:t>
            </a:r>
            <a:endParaRPr lang="it-IT" b="1" dirty="0" smtClean="0">
              <a:solidFill>
                <a:srgbClr val="375517"/>
              </a:solidFill>
              <a:hlinkClick r:id="rId5"/>
            </a:endParaRPr>
          </a:p>
          <a:p>
            <a:pPr algn="ctr"/>
            <a:r>
              <a:rPr lang="it-IT" sz="1600" b="1" dirty="0" smtClean="0">
                <a:solidFill>
                  <a:srgbClr val="69A12B"/>
                </a:solidFill>
                <a:latin typeface="Arial Narrow" pitchFamily="34" charset="0"/>
                <a:cs typeface="Arial" charset="0"/>
              </a:rPr>
              <a:t>Peter von der Ohe, UBA </a:t>
            </a:r>
            <a:r>
              <a:rPr lang="it-IT" b="1" dirty="0" smtClean="0">
                <a:solidFill>
                  <a:srgbClr val="375517"/>
                </a:solidFill>
              </a:rPr>
              <a:t> </a:t>
            </a:r>
            <a:r>
              <a:rPr lang="it-IT" b="1" dirty="0" smtClean="0">
                <a:solidFill>
                  <a:srgbClr val="375517"/>
                </a:solidFill>
                <a:hlinkClick r:id="rId6"/>
              </a:rPr>
              <a:t>peter.vonderohe@uba.de</a:t>
            </a:r>
            <a:endParaRPr lang="it-IT" b="1" dirty="0" smtClean="0">
              <a:solidFill>
                <a:srgbClr val="375517"/>
              </a:solidFill>
            </a:endParaRPr>
          </a:p>
        </p:txBody>
      </p:sp>
      <p:sp>
        <p:nvSpPr>
          <p:cNvPr id="2053" name="ZoneTexte 4"/>
          <p:cNvSpPr txBox="1">
            <a:spLocks noChangeArrowheads="1"/>
          </p:cNvSpPr>
          <p:nvPr/>
        </p:nvSpPr>
        <p:spPr bwMode="auto">
          <a:xfrm>
            <a:off x="1389156" y="4143375"/>
            <a:ext cx="63561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WG </a:t>
            </a:r>
            <a:r>
              <a:rPr lang="en-US" sz="2400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Prioritisation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of emerging substances (WG1)</a:t>
            </a:r>
            <a:endParaRPr lang="fr-FR" sz="24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ZoneTexte 4"/>
          <p:cNvSpPr txBox="1">
            <a:spLocks noChangeArrowheads="1"/>
          </p:cNvSpPr>
          <p:nvPr/>
        </p:nvSpPr>
        <p:spPr bwMode="auto">
          <a:xfrm>
            <a:off x="2987824" y="6474822"/>
            <a:ext cx="37079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Arial Narrow" pitchFamily="34" charset="0"/>
                <a:cs typeface="Arial" charset="0"/>
              </a:rPr>
              <a:t>December 2014</a:t>
            </a:r>
            <a:endParaRPr lang="fr-FR" sz="1600" dirty="0">
              <a:latin typeface="Arial Narrow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>
            <a:spLocks noGrp="1"/>
          </p:cNvSpPr>
          <p:nvPr>
            <p:ph type="title"/>
          </p:nvPr>
        </p:nvSpPr>
        <p:spPr>
          <a:xfrm>
            <a:off x="1630402" y="188640"/>
            <a:ext cx="6974046" cy="1296144"/>
          </a:xfrm>
        </p:spPr>
        <p:txBody>
          <a:bodyPr/>
          <a:lstStyle/>
          <a:p>
            <a:pPr marL="463488" indent="-463488"/>
            <a:r>
              <a:rPr lang="en-US" sz="2800" dirty="0" smtClean="0"/>
              <a:t>Grouping of substances by degree of investigation and evidence of exposure </a:t>
            </a:r>
            <a:r>
              <a:rPr lang="fr-FR" sz="2800" dirty="0" err="1" smtClean="0"/>
              <a:t>at</a:t>
            </a:r>
            <a:r>
              <a:rPr lang="fr-FR" sz="2800" dirty="0" smtClean="0"/>
              <a:t> </a:t>
            </a:r>
            <a:r>
              <a:rPr lang="fr-FR" sz="2800" dirty="0" err="1" smtClean="0"/>
              <a:t>European</a:t>
            </a:r>
            <a:r>
              <a:rPr lang="fr-FR" sz="2800" dirty="0" smtClean="0"/>
              <a:t> </a:t>
            </a:r>
            <a:r>
              <a:rPr lang="fr-FR" sz="2800" dirty="0" err="1" smtClean="0"/>
              <a:t>level</a:t>
            </a:r>
            <a:r>
              <a:rPr lang="fr-FR" sz="2800" dirty="0" smtClean="0"/>
              <a:t> </a:t>
            </a:r>
          </a:p>
        </p:txBody>
      </p:sp>
      <p:sp>
        <p:nvSpPr>
          <p:cNvPr id="28675" name="Espace réservé du contenu 2"/>
          <p:cNvSpPr>
            <a:spLocks noGrp="1"/>
          </p:cNvSpPr>
          <p:nvPr>
            <p:ph idx="1"/>
          </p:nvPr>
        </p:nvSpPr>
        <p:spPr>
          <a:xfrm>
            <a:off x="430612" y="2270418"/>
            <a:ext cx="8212137" cy="4109751"/>
          </a:xfrm>
        </p:spPr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en-US" sz="2500" dirty="0" smtClean="0"/>
              <a:t>sufficiently </a:t>
            </a:r>
            <a:r>
              <a:rPr lang="en-US" sz="2500" dirty="0" smtClean="0">
                <a:solidFill>
                  <a:srgbClr val="FF0000"/>
                </a:solidFill>
              </a:rPr>
              <a:t>monitored</a:t>
            </a:r>
            <a:r>
              <a:rPr lang="en-US" sz="2500" dirty="0" smtClean="0"/>
              <a:t> and sufficiently </a:t>
            </a:r>
            <a:r>
              <a:rPr lang="en-US" sz="2500" dirty="0" smtClean="0">
                <a:solidFill>
                  <a:srgbClr val="FF0000"/>
                </a:solidFill>
              </a:rPr>
              <a:t>quantified</a:t>
            </a:r>
            <a:r>
              <a:rPr lang="en-US" sz="2500" dirty="0" smtClean="0"/>
              <a:t> in the relevant matrix</a:t>
            </a:r>
            <a:endParaRPr lang="fr-FR" sz="2500" i="1" dirty="0" smtClean="0"/>
          </a:p>
          <a:p>
            <a:pPr>
              <a:buFont typeface="Arial" pitchFamily="34" charset="0"/>
              <a:buChar char="•"/>
            </a:pPr>
            <a:r>
              <a:rPr lang="en-US" sz="2500" dirty="0" smtClean="0"/>
              <a:t>sufficiently </a:t>
            </a:r>
            <a:r>
              <a:rPr lang="en-US" sz="2500" dirty="0" smtClean="0">
                <a:solidFill>
                  <a:srgbClr val="FF0000"/>
                </a:solidFill>
              </a:rPr>
              <a:t>monitored</a:t>
            </a:r>
            <a:r>
              <a:rPr lang="en-US" sz="2500" dirty="0" smtClean="0"/>
              <a:t> in the relevant matrix, but with a </a:t>
            </a:r>
            <a:r>
              <a:rPr lang="en-US" sz="2500" dirty="0" smtClean="0">
                <a:solidFill>
                  <a:srgbClr val="FF0000"/>
                </a:solidFill>
              </a:rPr>
              <a:t>low frequency</a:t>
            </a:r>
            <a:r>
              <a:rPr lang="en-US" sz="2500" dirty="0" smtClean="0"/>
              <a:t> of quantification</a:t>
            </a:r>
            <a:endParaRPr lang="fr-FR" sz="2500" dirty="0" smtClean="0"/>
          </a:p>
          <a:p>
            <a:pPr>
              <a:buFont typeface="Arial" pitchFamily="34" charset="0"/>
              <a:buChar char="•"/>
            </a:pPr>
            <a:r>
              <a:rPr lang="en-US" sz="2500" dirty="0" smtClean="0">
                <a:solidFill>
                  <a:srgbClr val="FF0000"/>
                </a:solidFill>
              </a:rPr>
              <a:t>insufficiently</a:t>
            </a:r>
            <a:r>
              <a:rPr lang="en-US" sz="2500" dirty="0" smtClean="0"/>
              <a:t> monitored</a:t>
            </a:r>
          </a:p>
          <a:p>
            <a:pPr lvl="0">
              <a:buFont typeface="Arial" pitchFamily="34" charset="0"/>
              <a:buChar char="•"/>
            </a:pPr>
            <a:r>
              <a:rPr lang="en-US" sz="2500" dirty="0" smtClean="0">
                <a:solidFill>
                  <a:srgbClr val="FF0000"/>
                </a:solidFill>
              </a:rPr>
              <a:t>never</a:t>
            </a:r>
            <a:r>
              <a:rPr lang="en-US" sz="2500" dirty="0" smtClean="0"/>
              <a:t> monitored (i.e. for which no data are available in the EMPODAT database or other existing datasets)</a:t>
            </a:r>
            <a:endParaRPr lang="fr-FR" sz="2500" dirty="0" smtClean="0"/>
          </a:p>
          <a:p>
            <a:pPr lvl="0">
              <a:buFont typeface="Arial" pitchFamily="34" charset="0"/>
              <a:buChar char="•"/>
            </a:pPr>
            <a:r>
              <a:rPr lang="en-US" sz="2500" dirty="0" smtClean="0"/>
              <a:t>monitored in a matrix that is considered as “</a:t>
            </a:r>
            <a:r>
              <a:rPr lang="en-US" sz="2500" dirty="0" smtClean="0">
                <a:solidFill>
                  <a:srgbClr val="FF0000"/>
                </a:solidFill>
              </a:rPr>
              <a:t>not relevant</a:t>
            </a:r>
            <a:r>
              <a:rPr lang="en-US" sz="2500" dirty="0" smtClean="0"/>
              <a:t>” for the given substance</a:t>
            </a:r>
            <a:endParaRPr lang="fr-FR" sz="2500" dirty="0" smtClean="0"/>
          </a:p>
          <a:p>
            <a:endParaRPr lang="fr-FR" sz="2500" i="1" dirty="0" smtClean="0"/>
          </a:p>
        </p:txBody>
      </p:sp>
      <p:sp>
        <p:nvSpPr>
          <p:cNvPr id="4" name="Espace réservé du texte 5"/>
          <p:cNvSpPr txBox="1">
            <a:spLocks/>
          </p:cNvSpPr>
          <p:nvPr/>
        </p:nvSpPr>
        <p:spPr bwMode="auto">
          <a:xfrm>
            <a:off x="481154" y="1545871"/>
            <a:ext cx="7772400" cy="5870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86351" tIns="42418" rIns="86351" bIns="42418" numCol="1" anchor="t" anchorCtr="0" compatLnSpc="1">
            <a:prstTxWarp prst="textNoShape">
              <a:avLst/>
            </a:prstTxWarp>
          </a:bodyPr>
          <a:lstStyle/>
          <a:p>
            <a:pPr marL="326891" indent="-326891" defTabSz="873144">
              <a:spcBef>
                <a:spcPct val="20000"/>
              </a:spcBef>
              <a:defRPr/>
            </a:pPr>
            <a:r>
              <a:rPr lang="fr-FR" sz="3300" kern="0" dirty="0" smtClean="0">
                <a:solidFill>
                  <a:srgbClr val="62398F"/>
                </a:solidFill>
                <a:latin typeface="+mn-lt"/>
              </a:rPr>
              <a:t>4 groups </a:t>
            </a:r>
            <a:r>
              <a:rPr lang="fr-FR" sz="3300" kern="0" dirty="0" err="1" smtClean="0">
                <a:solidFill>
                  <a:srgbClr val="62398F"/>
                </a:solidFill>
                <a:latin typeface="+mn-lt"/>
              </a:rPr>
              <a:t>identified</a:t>
            </a:r>
            <a:r>
              <a:rPr lang="fr-FR" sz="3300" kern="0" dirty="0" smtClean="0">
                <a:solidFill>
                  <a:srgbClr val="62398F"/>
                </a:solidFill>
                <a:latin typeface="+mn-lt"/>
              </a:rPr>
              <a:t> :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>
            <a:spLocks noGrp="1"/>
          </p:cNvSpPr>
          <p:nvPr>
            <p:ph type="title"/>
          </p:nvPr>
        </p:nvSpPr>
        <p:spPr>
          <a:xfrm>
            <a:off x="1835695" y="260648"/>
            <a:ext cx="7119883" cy="1150937"/>
          </a:xfrm>
        </p:spPr>
        <p:txBody>
          <a:bodyPr/>
          <a:lstStyle/>
          <a:p>
            <a:pPr marL="463488" indent="-463488"/>
            <a:r>
              <a:rPr lang="fr-FR" sz="2800" b="1" dirty="0" err="1" smtClean="0"/>
              <a:t>Applied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criteria</a:t>
            </a:r>
            <a:r>
              <a:rPr lang="fr-FR" sz="2800" b="1" dirty="0" smtClean="0"/>
              <a:t> for </a:t>
            </a:r>
            <a:r>
              <a:rPr lang="fr-FR" sz="2800" b="1" dirty="0" err="1" smtClean="0"/>
              <a:t>exposure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assessment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at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European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level</a:t>
            </a:r>
            <a:r>
              <a:rPr lang="fr-FR" sz="2800" b="1" dirty="0" smtClean="0"/>
              <a:t> </a:t>
            </a:r>
            <a:r>
              <a:rPr lang="fr-FR" sz="2800" dirty="0" smtClean="0"/>
              <a:t>(</a:t>
            </a:r>
            <a:r>
              <a:rPr lang="fr-FR" sz="2800" dirty="0" err="1" smtClean="0"/>
              <a:t>ref</a:t>
            </a:r>
            <a:r>
              <a:rPr lang="fr-FR" sz="2800" dirty="0" smtClean="0"/>
              <a:t>. NORMAN Framework)</a:t>
            </a:r>
            <a:r>
              <a:rPr lang="fr-FR" sz="2800" b="1" dirty="0" smtClean="0"/>
              <a:t> </a:t>
            </a:r>
          </a:p>
        </p:txBody>
      </p:sp>
      <p:sp>
        <p:nvSpPr>
          <p:cNvPr id="28675" name="Espace réservé du contenu 2"/>
          <p:cNvSpPr>
            <a:spLocks noGrp="1"/>
          </p:cNvSpPr>
          <p:nvPr>
            <p:ph idx="1"/>
          </p:nvPr>
        </p:nvSpPr>
        <p:spPr>
          <a:xfrm>
            <a:off x="582613" y="1926664"/>
            <a:ext cx="8212137" cy="4371008"/>
          </a:xfrm>
        </p:spPr>
        <p:txBody>
          <a:bodyPr/>
          <a:lstStyle/>
          <a:p>
            <a:r>
              <a:rPr lang="fr-FR" sz="2500" i="1" dirty="0" smtClean="0"/>
              <a:t>« </a:t>
            </a:r>
            <a:r>
              <a:rPr lang="fr-FR" sz="2500" b="1" i="1" dirty="0" err="1" smtClean="0"/>
              <a:t>Suff</a:t>
            </a:r>
            <a:r>
              <a:rPr lang="fr-FR" sz="2500" b="1" i="1" dirty="0" smtClean="0"/>
              <a:t>. </a:t>
            </a:r>
            <a:r>
              <a:rPr lang="fr-FR" sz="2500" b="1" i="1" dirty="0" err="1" smtClean="0"/>
              <a:t>level</a:t>
            </a:r>
            <a:r>
              <a:rPr lang="fr-FR" sz="2500" b="1" i="1" dirty="0" smtClean="0"/>
              <a:t> of investigation</a:t>
            </a:r>
            <a:r>
              <a:rPr lang="fr-FR" sz="2500" i="1" dirty="0" smtClean="0"/>
              <a:t> » = Occurrence data </a:t>
            </a:r>
            <a:r>
              <a:rPr lang="fr-FR" sz="2500" i="1" dirty="0" err="1" smtClean="0"/>
              <a:t>available</a:t>
            </a:r>
            <a:r>
              <a:rPr lang="fr-FR" sz="2500" i="1" dirty="0" smtClean="0"/>
              <a:t>  for :</a:t>
            </a:r>
          </a:p>
          <a:p>
            <a:pPr lvl="1">
              <a:buFontTx/>
              <a:buChar char="•"/>
            </a:pPr>
            <a:r>
              <a:rPr lang="fr-FR" sz="2500" b="1" i="1" dirty="0" smtClean="0">
                <a:solidFill>
                  <a:srgbClr val="FF0000"/>
                </a:solidFill>
              </a:rPr>
              <a:t>≥ </a:t>
            </a:r>
            <a:r>
              <a:rPr lang="fr-FR" sz="2500" i="1" dirty="0" smtClean="0"/>
              <a:t>4 countries AND </a:t>
            </a:r>
          </a:p>
          <a:p>
            <a:pPr lvl="1">
              <a:buFontTx/>
              <a:buChar char="•"/>
            </a:pPr>
            <a:r>
              <a:rPr lang="fr-FR" sz="2500" b="1" i="1" dirty="0" smtClean="0">
                <a:solidFill>
                  <a:srgbClr val="FF0000"/>
                </a:solidFill>
              </a:rPr>
              <a:t>≥</a:t>
            </a:r>
            <a:r>
              <a:rPr lang="fr-FR" sz="2500" i="1" dirty="0" smtClean="0"/>
              <a:t> 100 sites </a:t>
            </a:r>
          </a:p>
          <a:p>
            <a:r>
              <a:rPr lang="fr-FR" sz="2500" i="1" dirty="0" smtClean="0"/>
              <a:t>« </a:t>
            </a:r>
            <a:r>
              <a:rPr lang="fr-FR" sz="2500" b="1" i="1" dirty="0" err="1" smtClean="0"/>
              <a:t>Sufficient</a:t>
            </a:r>
            <a:r>
              <a:rPr lang="fr-FR" sz="2500" b="1" i="1" dirty="0" smtClean="0"/>
              <a:t> </a:t>
            </a:r>
            <a:r>
              <a:rPr lang="de-DE" sz="2500" b="1" i="1" dirty="0" err="1" smtClean="0"/>
              <a:t>evidence</a:t>
            </a:r>
            <a:r>
              <a:rPr lang="de-DE" sz="2500" b="1" i="1" dirty="0" smtClean="0"/>
              <a:t> </a:t>
            </a:r>
            <a:r>
              <a:rPr lang="de-DE" sz="2500" b="1" i="1" dirty="0" err="1" smtClean="0"/>
              <a:t>of</a:t>
            </a:r>
            <a:r>
              <a:rPr lang="de-DE" sz="2500" b="1" i="1" dirty="0" smtClean="0"/>
              <a:t> </a:t>
            </a:r>
            <a:r>
              <a:rPr lang="de-DE" sz="2500" b="1" i="1" dirty="0" err="1" smtClean="0"/>
              <a:t>exposure</a:t>
            </a:r>
            <a:r>
              <a:rPr lang="de-DE" sz="2500" b="1" i="1" dirty="0" smtClean="0"/>
              <a:t> </a:t>
            </a:r>
            <a:r>
              <a:rPr lang="fr-FR" sz="2500" i="1" dirty="0" smtClean="0"/>
              <a:t>» = Occurrence data </a:t>
            </a:r>
            <a:r>
              <a:rPr lang="fr-FR" sz="2500" i="1" dirty="0" err="1" smtClean="0"/>
              <a:t>available</a:t>
            </a:r>
            <a:r>
              <a:rPr lang="fr-FR" sz="2500" i="1" dirty="0" smtClean="0"/>
              <a:t>  for </a:t>
            </a:r>
            <a:r>
              <a:rPr lang="de-DE" sz="2500" i="1" dirty="0" smtClean="0"/>
              <a:t>: </a:t>
            </a:r>
          </a:p>
          <a:p>
            <a:pPr lvl="1">
              <a:buFontTx/>
              <a:buChar char="•"/>
            </a:pPr>
            <a:r>
              <a:rPr lang="fr-FR" sz="2500" b="1" i="1" dirty="0" smtClean="0">
                <a:solidFill>
                  <a:srgbClr val="FF0000"/>
                </a:solidFill>
              </a:rPr>
              <a:t>≥</a:t>
            </a:r>
            <a:r>
              <a:rPr lang="de-DE" sz="2500" i="1" dirty="0" smtClean="0"/>
              <a:t> </a:t>
            </a:r>
            <a:r>
              <a:rPr lang="fr-FR" sz="2500" i="1" dirty="0" smtClean="0"/>
              <a:t>20 sites </a:t>
            </a:r>
            <a:r>
              <a:rPr lang="fr-FR" sz="2500" i="1" dirty="0" err="1" smtClean="0"/>
              <a:t>with</a:t>
            </a:r>
            <a:r>
              <a:rPr lang="fr-FR" sz="2500" i="1" dirty="0" smtClean="0"/>
              <a:t> </a:t>
            </a:r>
            <a:r>
              <a:rPr lang="fr-FR" sz="2500" i="1" dirty="0" err="1" smtClean="0"/>
              <a:t>analysis</a:t>
            </a:r>
            <a:r>
              <a:rPr lang="fr-FR" sz="2500" i="1" dirty="0" smtClean="0"/>
              <a:t> &gt; LOQ</a:t>
            </a:r>
          </a:p>
          <a:p>
            <a:pPr lvl="1">
              <a:buFontTx/>
              <a:buChar char="•"/>
            </a:pPr>
            <a:r>
              <a:rPr lang="fr-FR" sz="2500" i="1" dirty="0" err="1" smtClean="0"/>
              <a:t>Measured</a:t>
            </a:r>
            <a:r>
              <a:rPr lang="fr-FR" sz="2500" i="1" dirty="0" smtClean="0"/>
              <a:t> in the relevant </a:t>
            </a:r>
            <a:r>
              <a:rPr lang="fr-FR" sz="2500" i="1" dirty="0" err="1" smtClean="0"/>
              <a:t>matrix</a:t>
            </a:r>
            <a:endParaRPr lang="fr-FR" sz="2500" i="1" dirty="0" smtClean="0"/>
          </a:p>
          <a:p>
            <a:pPr lvl="1">
              <a:buFontTx/>
              <a:buChar char="•"/>
            </a:pPr>
            <a:r>
              <a:rPr lang="fr-FR" sz="2500" i="1" dirty="0" err="1" smtClean="0"/>
              <a:t>Recent</a:t>
            </a:r>
            <a:r>
              <a:rPr lang="fr-FR" sz="2500" i="1" dirty="0" smtClean="0"/>
              <a:t> data (</a:t>
            </a:r>
            <a:r>
              <a:rPr lang="fr-FR" sz="2500" i="1" dirty="0" err="1" smtClean="0"/>
              <a:t>from</a:t>
            </a:r>
            <a:r>
              <a:rPr lang="fr-FR" sz="2500" i="1" dirty="0" smtClean="0"/>
              <a:t> 2005 in </a:t>
            </a:r>
            <a:r>
              <a:rPr lang="fr-FR" sz="2500" i="1" dirty="0" err="1" smtClean="0"/>
              <a:t>this</a:t>
            </a:r>
            <a:r>
              <a:rPr lang="fr-FR" sz="2500" i="1" dirty="0" smtClean="0"/>
              <a:t> </a:t>
            </a:r>
            <a:r>
              <a:rPr lang="fr-FR" sz="2500" i="1" dirty="0" err="1" smtClean="0"/>
              <a:t>exercise</a:t>
            </a:r>
            <a:r>
              <a:rPr lang="fr-FR" sz="2500" i="1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7704" y="285336"/>
            <a:ext cx="6834514" cy="787193"/>
          </a:xfrm>
        </p:spPr>
        <p:txBody>
          <a:bodyPr/>
          <a:lstStyle/>
          <a:p>
            <a:pPr algn="ctr"/>
            <a:r>
              <a:rPr lang="en-US" sz="2500" b="1" dirty="0" smtClean="0"/>
              <a:t>Grouping of substances by degree of investigation and evidence of exposure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7244542" y="6325823"/>
            <a:ext cx="1862051" cy="433137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NORMAN Association N° W604002510</a:t>
            </a:r>
            <a:endParaRPr lang="fr-FR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631" y="1463988"/>
            <a:ext cx="8953201" cy="4792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re 1"/>
          <p:cNvSpPr>
            <a:spLocks noGrp="1"/>
          </p:cNvSpPr>
          <p:nvPr>
            <p:ph type="title"/>
          </p:nvPr>
        </p:nvSpPr>
        <p:spPr>
          <a:xfrm>
            <a:off x="4644008" y="188640"/>
            <a:ext cx="4201468" cy="714375"/>
          </a:xfrm>
        </p:spPr>
        <p:txBody>
          <a:bodyPr/>
          <a:lstStyle/>
          <a:p>
            <a:pPr marL="461963" indent="-461963"/>
            <a:r>
              <a:rPr lang="fr-FR" sz="3600" b="1" dirty="0" err="1" smtClean="0">
                <a:solidFill>
                  <a:srgbClr val="375517"/>
                </a:solidFill>
                <a:ea typeface="+mn-ea"/>
                <a:cs typeface="Arial" charset="0"/>
              </a:rPr>
              <a:t>Risk</a:t>
            </a:r>
            <a:r>
              <a:rPr lang="fr-FR" sz="3600" b="1" dirty="0" smtClean="0">
                <a:solidFill>
                  <a:srgbClr val="375517"/>
                </a:solidFill>
                <a:ea typeface="+mn-ea"/>
                <a:cs typeface="Arial" charset="0"/>
              </a:rPr>
              <a:t> </a:t>
            </a:r>
            <a:r>
              <a:rPr lang="fr-FR" sz="3600" b="1" dirty="0" err="1" smtClean="0">
                <a:solidFill>
                  <a:srgbClr val="375517"/>
                </a:solidFill>
                <a:ea typeface="+mn-ea"/>
                <a:cs typeface="Arial" charset="0"/>
              </a:rPr>
              <a:t>indicators</a:t>
            </a:r>
            <a:r>
              <a:rPr lang="fr-FR" sz="3600" b="1" dirty="0" smtClean="0">
                <a:solidFill>
                  <a:srgbClr val="375517"/>
                </a:solidFill>
                <a:ea typeface="+mn-ea"/>
                <a:cs typeface="Arial" charset="0"/>
              </a:rPr>
              <a:t> </a:t>
            </a:r>
          </a:p>
        </p:txBody>
      </p:sp>
      <p:sp>
        <p:nvSpPr>
          <p:cNvPr id="36867" name="Espace réservé du contenu 2"/>
          <p:cNvSpPr>
            <a:spLocks noGrp="1"/>
          </p:cNvSpPr>
          <p:nvPr>
            <p:ph idx="1"/>
          </p:nvPr>
        </p:nvSpPr>
        <p:spPr>
          <a:xfrm>
            <a:off x="539552" y="1145853"/>
            <a:ext cx="8213725" cy="2643187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+mj-lt"/>
                <a:cs typeface="Arial" charset="0"/>
              </a:rPr>
              <a:t>Extent of </a:t>
            </a:r>
            <a:r>
              <a:rPr lang="en-US" b="1" dirty="0" err="1" smtClean="0">
                <a:solidFill>
                  <a:srgbClr val="0070C0"/>
                </a:solidFill>
                <a:latin typeface="+mj-lt"/>
                <a:cs typeface="Arial" charset="0"/>
              </a:rPr>
              <a:t>Exceedance</a:t>
            </a:r>
            <a:r>
              <a:rPr lang="en-US" b="1" dirty="0" smtClean="0">
                <a:solidFill>
                  <a:srgbClr val="0070C0"/>
                </a:solidFill>
                <a:latin typeface="+mj-lt"/>
                <a:cs typeface="Arial" charset="0"/>
              </a:rPr>
              <a:t> = MEC95 / Lowest PNEC</a:t>
            </a:r>
          </a:p>
          <a:p>
            <a:pPr algn="ctr">
              <a:buNone/>
            </a:pPr>
            <a:r>
              <a:rPr lang="en-US" sz="2000" dirty="0" smtClean="0"/>
              <a:t>to address the intensity of impact</a:t>
            </a:r>
          </a:p>
          <a:p>
            <a:pPr>
              <a:buNone/>
            </a:pPr>
            <a:endParaRPr lang="en-US" sz="800" i="1" dirty="0" smtClean="0"/>
          </a:p>
          <a:p>
            <a:pPr>
              <a:buNone/>
            </a:pPr>
            <a:r>
              <a:rPr lang="en-US" sz="2400" i="1" dirty="0" smtClean="0"/>
              <a:t>where:</a:t>
            </a:r>
          </a:p>
          <a:p>
            <a:pPr lvl="1"/>
            <a:r>
              <a:rPr lang="en-US" sz="2400" i="1" dirty="0" smtClean="0"/>
              <a:t>MEC95 (95th percentile of the max conc. at each site)</a:t>
            </a:r>
          </a:p>
          <a:p>
            <a:pPr lvl="1"/>
            <a:r>
              <a:rPr lang="en-US" sz="2400" i="1" dirty="0" smtClean="0"/>
              <a:t>Lowest PNEC</a:t>
            </a:r>
          </a:p>
          <a:p>
            <a:pPr lvl="1"/>
            <a:r>
              <a:rPr lang="en-US" sz="2400" i="1" dirty="0" smtClean="0">
                <a:solidFill>
                  <a:srgbClr val="FF0000"/>
                </a:solidFill>
              </a:rPr>
              <a:t>Equivalent to PEC/PNEC!</a:t>
            </a:r>
            <a:endParaRPr lang="fr-FR" sz="2400" i="1" dirty="0" smtClean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39552" y="4194634"/>
            <a:ext cx="6572296" cy="211468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  <a:bevelB prst="relaxedInset"/>
          </a:sp3d>
        </p:spPr>
        <p:txBody>
          <a:bodyPr wrap="square" lIns="82555" tIns="41277" rIns="82555" bIns="41277">
            <a:spAutoFit/>
          </a:bodyPr>
          <a:lstStyle/>
          <a:p>
            <a:pPr>
              <a:defRPr/>
            </a:pPr>
            <a:r>
              <a:rPr lang="fr-FR" sz="2200" b="1" dirty="0">
                <a:solidFill>
                  <a:srgbClr val="62398F"/>
                </a:solidFill>
                <a:latin typeface="+mn-lt"/>
              </a:rPr>
              <a:t> </a:t>
            </a:r>
            <a:r>
              <a:rPr lang="sk-SK" sz="2200" b="1" dirty="0">
                <a:solidFill>
                  <a:srgbClr val="62398F"/>
                </a:solidFill>
                <a:latin typeface="+mn-lt"/>
              </a:rPr>
              <a:t>Score for „Exceedance of environmental t</a:t>
            </a:r>
            <a:r>
              <a:rPr lang="fr-FR" sz="2200" b="1" dirty="0">
                <a:solidFill>
                  <a:srgbClr val="62398F"/>
                </a:solidFill>
                <a:latin typeface="+mn-lt"/>
              </a:rPr>
              <a:t>h</a:t>
            </a:r>
            <a:r>
              <a:rPr lang="sk-SK" sz="2200" b="1" dirty="0">
                <a:solidFill>
                  <a:srgbClr val="62398F"/>
                </a:solidFill>
                <a:latin typeface="+mn-lt"/>
              </a:rPr>
              <a:t>reshold“</a:t>
            </a:r>
            <a:endParaRPr lang="fr-FR" sz="2200" b="1" dirty="0">
              <a:solidFill>
                <a:srgbClr val="62398F"/>
              </a:solidFill>
              <a:latin typeface="+mn-lt"/>
            </a:endParaRPr>
          </a:p>
          <a:p>
            <a:pPr>
              <a:defRPr/>
            </a:pPr>
            <a:r>
              <a:rPr lang="fr-FR" sz="2200" dirty="0"/>
              <a:t>MEC95/</a:t>
            </a:r>
            <a:r>
              <a:rPr lang="fr-FR" sz="2200" dirty="0" err="1"/>
              <a:t>lowest</a:t>
            </a:r>
            <a:r>
              <a:rPr lang="fr-FR" sz="2200" dirty="0"/>
              <a:t> PNEC &lt;1 = 0</a:t>
            </a:r>
          </a:p>
          <a:p>
            <a:pPr>
              <a:defRPr/>
            </a:pPr>
            <a:r>
              <a:rPr lang="sk-SK" dirty="0"/>
              <a:t> </a:t>
            </a:r>
            <a:r>
              <a:rPr lang="sk-SK" sz="2200" dirty="0"/>
              <a:t>10≥ MEC95/lowest PNEC≥1 =0.1</a:t>
            </a:r>
            <a:endParaRPr lang="fr-FR" sz="2200" dirty="0"/>
          </a:p>
          <a:p>
            <a:pPr>
              <a:defRPr/>
            </a:pPr>
            <a:r>
              <a:rPr lang="sk-SK" sz="2200" dirty="0"/>
              <a:t> 100≥ MEC95/lowest PNEC&gt;10 = 0.2</a:t>
            </a:r>
            <a:endParaRPr lang="fr-FR" sz="2200" dirty="0"/>
          </a:p>
          <a:p>
            <a:pPr>
              <a:defRPr/>
            </a:pPr>
            <a:r>
              <a:rPr lang="sk-SK" sz="2200" dirty="0"/>
              <a:t> 1000≥ MEC95/lowest PNEC&gt;100  =0.5</a:t>
            </a:r>
            <a:endParaRPr lang="fr-FR" sz="2200" dirty="0"/>
          </a:p>
          <a:p>
            <a:pPr>
              <a:defRPr/>
            </a:pPr>
            <a:r>
              <a:rPr lang="sk-SK" sz="2200" dirty="0"/>
              <a:t> MEC95/lowest PNEC&gt;1000 = 1</a:t>
            </a:r>
            <a:endParaRPr lang="fr-FR" sz="2200" dirty="0">
              <a:solidFill>
                <a:srgbClr val="62398F"/>
              </a:solidFill>
              <a:latin typeface="+mn-lt"/>
            </a:endParaRPr>
          </a:p>
        </p:txBody>
      </p:sp>
      <p:sp>
        <p:nvSpPr>
          <p:cNvPr id="8" name="Flèche droite rayée 7"/>
          <p:cNvSpPr/>
          <p:nvPr/>
        </p:nvSpPr>
        <p:spPr bwMode="auto">
          <a:xfrm rot="5400000">
            <a:off x="6963146" y="4740026"/>
            <a:ext cx="2016224" cy="1122363"/>
          </a:xfrm>
          <a:prstGeom prst="stripedRight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1594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82555" tIns="41277" rIns="82555" bIns="41277"/>
          <a:lstStyle/>
          <a:p>
            <a:pPr defTabSz="825550">
              <a:defRPr/>
            </a:pPr>
            <a:endParaRPr lang="fr-F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Espace réservé du contenu 2"/>
          <p:cNvSpPr>
            <a:spLocks noGrp="1"/>
          </p:cNvSpPr>
          <p:nvPr>
            <p:ph idx="1"/>
          </p:nvPr>
        </p:nvSpPr>
        <p:spPr>
          <a:xfrm>
            <a:off x="467544" y="1052736"/>
            <a:ext cx="8213725" cy="2428875"/>
          </a:xfrm>
        </p:spPr>
        <p:txBody>
          <a:bodyPr/>
          <a:lstStyle/>
          <a:p>
            <a:pPr marL="341313" lvl="1" indent="-341313"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Frequency of </a:t>
            </a:r>
            <a:r>
              <a:rPr lang="en-US" sz="3200" b="1" dirty="0" err="1" smtClean="0">
                <a:solidFill>
                  <a:srgbClr val="0070C0"/>
                </a:solidFill>
                <a:latin typeface="+mj-lt"/>
                <a:cs typeface="Arial" charset="0"/>
              </a:rPr>
              <a:t>Exceedance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  <a:cs typeface="Arial" charset="0"/>
              </a:rPr>
              <a:t> = n / N   </a:t>
            </a:r>
          </a:p>
          <a:p>
            <a:pPr marL="341313" lvl="1" indent="-341313">
              <a:buNone/>
            </a:pPr>
            <a:r>
              <a:rPr lang="en-US" sz="2000" b="1" i="1" dirty="0" smtClean="0"/>
              <a:t>            </a:t>
            </a:r>
            <a:r>
              <a:rPr lang="en-US" sz="2000" dirty="0" smtClean="0"/>
              <a:t>to address the spatial exposure aspects</a:t>
            </a:r>
            <a:endParaRPr lang="en-US" sz="2000" i="1" dirty="0" smtClean="0"/>
          </a:p>
          <a:p>
            <a:pPr marL="341313" lvl="1" indent="-341313">
              <a:buNone/>
            </a:pPr>
            <a:r>
              <a:rPr lang="en-US" sz="800" b="1" i="1" dirty="0" smtClean="0"/>
              <a:t>     </a:t>
            </a:r>
          </a:p>
          <a:p>
            <a:pPr>
              <a:buNone/>
            </a:pPr>
            <a:endParaRPr lang="en-US" sz="800" b="1" i="1" dirty="0" smtClean="0"/>
          </a:p>
          <a:p>
            <a:pPr>
              <a:buNone/>
            </a:pPr>
            <a:r>
              <a:rPr lang="en-US" sz="2400" i="1" dirty="0" smtClean="0"/>
              <a:t>where:</a:t>
            </a:r>
          </a:p>
          <a:p>
            <a:pPr lvl="1"/>
            <a:r>
              <a:rPr lang="en-US" sz="2400" i="1" dirty="0" smtClean="0"/>
              <a:t> n is the number of sites with </a:t>
            </a:r>
            <a:r>
              <a:rPr lang="en-US" sz="2400" i="1" dirty="0" err="1" smtClean="0"/>
              <a:t>MECsite</a:t>
            </a:r>
            <a:r>
              <a:rPr lang="en-US" sz="2400" i="1" dirty="0" smtClean="0"/>
              <a:t> &gt; Lowest PNEC</a:t>
            </a:r>
          </a:p>
          <a:p>
            <a:pPr lvl="1"/>
            <a:r>
              <a:rPr lang="en-US" sz="2400" i="1" dirty="0" smtClean="0"/>
              <a:t>N is the total number of sites where the substance was measured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39552" y="4311648"/>
            <a:ext cx="7572428" cy="16376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  <a:bevelB prst="relaxedInset"/>
          </a:sp3d>
        </p:spPr>
        <p:txBody>
          <a:bodyPr lIns="82555" tIns="41277" rIns="82555" bIns="41277">
            <a:spAutoFit/>
          </a:bodyPr>
          <a:lstStyle/>
          <a:p>
            <a:pPr>
              <a:defRPr/>
            </a:pPr>
            <a:r>
              <a:rPr lang="fr-FR" sz="2200" b="1" dirty="0">
                <a:solidFill>
                  <a:srgbClr val="62398F"/>
                </a:solidFill>
                <a:latin typeface="+mn-lt"/>
              </a:rPr>
              <a:t>Score: value </a:t>
            </a:r>
            <a:r>
              <a:rPr lang="fr-FR" sz="2200" b="1" dirty="0" err="1">
                <a:solidFill>
                  <a:srgbClr val="62398F"/>
                </a:solidFill>
                <a:latin typeface="+mn-lt"/>
              </a:rPr>
              <a:t>between</a:t>
            </a:r>
            <a:r>
              <a:rPr lang="fr-FR" sz="2200" b="1" dirty="0">
                <a:solidFill>
                  <a:srgbClr val="62398F"/>
                </a:solidFill>
                <a:latin typeface="+mn-lt"/>
              </a:rPr>
              <a:t> 0 and 1</a:t>
            </a:r>
          </a:p>
          <a:p>
            <a:pPr>
              <a:defRPr/>
            </a:pPr>
            <a:endParaRPr lang="fr-FR" sz="900" b="1" dirty="0">
              <a:solidFill>
                <a:srgbClr val="62398F"/>
              </a:solidFill>
              <a:latin typeface="+mn-lt"/>
            </a:endParaRPr>
          </a:p>
          <a:p>
            <a:pPr>
              <a:defRPr/>
            </a:pPr>
            <a:r>
              <a:rPr lang="fr-FR" sz="2200" b="1" dirty="0">
                <a:solidFill>
                  <a:srgbClr val="62398F"/>
                </a:solidFill>
                <a:latin typeface="+mn-lt"/>
              </a:rPr>
              <a:t>- Cat. 1, 3, 6: </a:t>
            </a:r>
            <a:r>
              <a:rPr lang="fr-FR" sz="2200" dirty="0" err="1"/>
              <a:t>calculated</a:t>
            </a:r>
            <a:r>
              <a:rPr lang="fr-FR" sz="2200" dirty="0"/>
              <a:t> </a:t>
            </a:r>
            <a:r>
              <a:rPr lang="fr-FR" sz="2200" dirty="0" err="1"/>
              <a:t>using</a:t>
            </a:r>
            <a:r>
              <a:rPr lang="fr-FR" sz="2200" dirty="0"/>
              <a:t> RECENT DATA </a:t>
            </a:r>
          </a:p>
          <a:p>
            <a:pPr>
              <a:defRPr/>
            </a:pPr>
            <a:r>
              <a:rPr lang="fr-FR" sz="2200" b="1" dirty="0">
                <a:solidFill>
                  <a:srgbClr val="62398F"/>
                </a:solidFill>
                <a:latin typeface="+mn-lt"/>
              </a:rPr>
              <a:t>- Cat. 2, 4, 5: </a:t>
            </a:r>
            <a:r>
              <a:rPr lang="fr-FR" sz="2200" dirty="0" err="1"/>
              <a:t>calculated</a:t>
            </a:r>
            <a:r>
              <a:rPr lang="fr-FR" sz="2200" dirty="0"/>
              <a:t> </a:t>
            </a:r>
            <a:r>
              <a:rPr lang="fr-FR" sz="2200" dirty="0" err="1"/>
              <a:t>using</a:t>
            </a:r>
            <a:r>
              <a:rPr lang="fr-FR" sz="2200" dirty="0"/>
              <a:t> ALL DATA (all YEARS)</a:t>
            </a:r>
            <a:endParaRPr lang="fr-FR" sz="2200" dirty="0">
              <a:solidFill>
                <a:srgbClr val="62398F"/>
              </a:solidFill>
              <a:latin typeface="+mn-lt"/>
            </a:endParaRPr>
          </a:p>
          <a:p>
            <a:pPr>
              <a:defRPr/>
            </a:pPr>
            <a:endParaRPr lang="fr-FR" sz="2200" dirty="0">
              <a:solidFill>
                <a:srgbClr val="62398F"/>
              </a:solidFill>
              <a:latin typeface="+mn-lt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4644008" y="188640"/>
            <a:ext cx="420146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4" tIns="45702" rIns="91404" bIns="45702" numCol="1" anchor="ctr" anchorCtr="0" compatLnSpc="1">
            <a:prstTxWarp prst="textNoShape">
              <a:avLst/>
            </a:prstTxWarp>
          </a:bodyPr>
          <a:lstStyle/>
          <a:p>
            <a:pPr marL="461963" marR="0" lvl="0" indent="-4619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dirty="0" err="1" smtClean="0">
                <a:solidFill>
                  <a:srgbClr val="375517"/>
                </a:solidFill>
                <a:latin typeface="+mj-lt"/>
                <a:cs typeface="Arial" charset="0"/>
              </a:rPr>
              <a:t>Risk</a:t>
            </a:r>
            <a:r>
              <a:rPr lang="fr-FR" sz="3600" b="1" dirty="0" smtClean="0">
                <a:solidFill>
                  <a:srgbClr val="375517"/>
                </a:solidFill>
                <a:latin typeface="+mj-lt"/>
                <a:cs typeface="Arial" charset="0"/>
              </a:rPr>
              <a:t> </a:t>
            </a:r>
            <a:r>
              <a:rPr lang="fr-FR" sz="3600" b="1" dirty="0" err="1" smtClean="0">
                <a:solidFill>
                  <a:srgbClr val="375517"/>
                </a:solidFill>
                <a:latin typeface="+mj-lt"/>
                <a:cs typeface="Arial" charset="0"/>
              </a:rPr>
              <a:t>indicator</a:t>
            </a:r>
            <a:r>
              <a:rPr lang="fr-FR" sz="3600" b="1" dirty="0" smtClean="0">
                <a:solidFill>
                  <a:srgbClr val="375517"/>
                </a:solidFill>
                <a:latin typeface="+mj-lt"/>
                <a:cs typeface="Arial" charset="0"/>
              </a:rPr>
              <a:t>s</a:t>
            </a: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0457"/>
            <a:ext cx="8229600" cy="4614887"/>
          </a:xfrm>
        </p:spPr>
        <p:txBody>
          <a:bodyPr>
            <a:normAutofit fontScale="85000" lnSpcReduction="10000"/>
          </a:bodyPr>
          <a:lstStyle/>
          <a:p>
            <a:r>
              <a:rPr lang="fr-FR" sz="2800" dirty="0" err="1" smtClean="0"/>
              <a:t>is</a:t>
            </a:r>
            <a:r>
              <a:rPr lang="fr-FR" sz="2800" dirty="0" smtClean="0"/>
              <a:t> applicable </a:t>
            </a:r>
            <a:r>
              <a:rPr lang="fr-FR" sz="2800" dirty="0" err="1" smtClean="0"/>
              <a:t>at</a:t>
            </a:r>
            <a:r>
              <a:rPr lang="fr-FR" sz="2800" dirty="0" smtClean="0"/>
              <a:t> </a:t>
            </a:r>
            <a:r>
              <a:rPr lang="fr-FR" sz="2800" dirty="0" err="1" smtClean="0"/>
              <a:t>different</a:t>
            </a:r>
            <a:r>
              <a:rPr lang="fr-FR" sz="2800" dirty="0" smtClean="0"/>
              <a:t> </a:t>
            </a:r>
            <a:r>
              <a:rPr lang="fr-FR" sz="2800" dirty="0" err="1" smtClean="0"/>
              <a:t>geographical</a:t>
            </a:r>
            <a:r>
              <a:rPr lang="fr-FR" sz="2800" dirty="0" smtClean="0"/>
              <a:t> </a:t>
            </a:r>
            <a:r>
              <a:rPr lang="fr-FR" sz="2800" dirty="0" err="1" smtClean="0"/>
              <a:t>scales</a:t>
            </a:r>
            <a:r>
              <a:rPr lang="fr-FR" sz="2800" dirty="0" smtClean="0"/>
              <a:t> (</a:t>
            </a:r>
            <a:r>
              <a:rPr lang="fr-FR" sz="2800" dirty="0" err="1" smtClean="0"/>
              <a:t>European</a:t>
            </a:r>
            <a:r>
              <a:rPr lang="fr-FR" sz="2800" dirty="0" smtClean="0"/>
              <a:t>, national, river basin </a:t>
            </a:r>
            <a:r>
              <a:rPr lang="fr-FR" sz="2800" dirty="0" err="1" smtClean="0"/>
              <a:t>level</a:t>
            </a:r>
            <a:r>
              <a:rPr lang="fr-FR" sz="2800" dirty="0" smtClean="0"/>
              <a:t>)</a:t>
            </a:r>
          </a:p>
          <a:p>
            <a:r>
              <a:rPr lang="en-US" sz="2800" dirty="0" smtClean="0"/>
              <a:t>provides a decision-support framework for updating lists of substances for which actions (reduction, monitoring, research) are to be undertaken as a matter of priority</a:t>
            </a:r>
            <a:endParaRPr lang="fr-FR" sz="2800" dirty="0" smtClean="0"/>
          </a:p>
          <a:p>
            <a:r>
              <a:rPr lang="fr-FR" sz="2800" dirty="0" err="1" smtClean="0"/>
              <a:t>Further</a:t>
            </a:r>
            <a:r>
              <a:rPr lang="fr-FR" sz="2800" dirty="0" smtClean="0"/>
              <a:t> </a:t>
            </a:r>
            <a:r>
              <a:rPr lang="fr-FR" sz="2800" dirty="0" err="1" smtClean="0"/>
              <a:t>improvement</a:t>
            </a:r>
            <a:r>
              <a:rPr lang="fr-FR" sz="2800" dirty="0" smtClean="0"/>
              <a:t> are </a:t>
            </a:r>
            <a:r>
              <a:rPr lang="fr-FR" sz="2800" dirty="0" err="1" smtClean="0"/>
              <a:t>under</a:t>
            </a:r>
            <a:r>
              <a:rPr lang="fr-FR" sz="2800" dirty="0" smtClean="0"/>
              <a:t> </a:t>
            </a:r>
            <a:r>
              <a:rPr lang="fr-FR" sz="2800" dirty="0" err="1" smtClean="0"/>
              <a:t>way</a:t>
            </a:r>
            <a:r>
              <a:rPr lang="fr-FR" sz="2800" dirty="0" smtClean="0"/>
              <a:t> as regards:</a:t>
            </a:r>
          </a:p>
          <a:p>
            <a:pPr lvl="1"/>
            <a:r>
              <a:rPr lang="en-US" dirty="0" smtClean="0"/>
              <a:t>Integration with chemical non-target screening and bioassays-based tools in order to improve the list of candidate substances</a:t>
            </a:r>
          </a:p>
          <a:p>
            <a:pPr lvl="1"/>
            <a:r>
              <a:rPr lang="fr-FR" dirty="0" err="1" smtClean="0"/>
              <a:t>Exposure</a:t>
            </a:r>
            <a:r>
              <a:rPr lang="fr-FR" dirty="0" smtClean="0"/>
              <a:t> index: introduction of a </a:t>
            </a:r>
            <a:r>
              <a:rPr lang="fr-FR" dirty="0" err="1" smtClean="0"/>
              <a:t>surrogate</a:t>
            </a:r>
            <a:r>
              <a:rPr lang="fr-FR" dirty="0" smtClean="0"/>
              <a:t> for </a:t>
            </a:r>
            <a:r>
              <a:rPr lang="fr-FR" dirty="0" err="1" smtClean="0"/>
              <a:t>missing</a:t>
            </a:r>
            <a:r>
              <a:rPr lang="fr-FR" dirty="0" smtClean="0"/>
              <a:t> monitoring data </a:t>
            </a:r>
            <a:r>
              <a:rPr lang="fr-FR" dirty="0" err="1" smtClean="0"/>
              <a:t>at</a:t>
            </a:r>
            <a:r>
              <a:rPr lang="fr-FR" dirty="0" smtClean="0"/>
              <a:t> EU </a:t>
            </a:r>
            <a:r>
              <a:rPr lang="fr-FR" dirty="0" err="1" smtClean="0"/>
              <a:t>level</a:t>
            </a:r>
            <a:endParaRPr lang="fr-FR" dirty="0" smtClean="0"/>
          </a:p>
          <a:p>
            <a:pPr marL="740664" indent="-283464">
              <a:spcBef>
                <a:spcPts val="672"/>
              </a:spcBef>
              <a:spcAft>
                <a:spcPts val="0"/>
              </a:spcAft>
              <a:buSzPts val="2800"/>
              <a:buFont typeface="Arial"/>
              <a:buChar char="–"/>
            </a:pPr>
            <a:r>
              <a:rPr lang="en-GB" sz="2800" dirty="0" smtClean="0"/>
              <a:t>Going beyond PEC/PNEC ratios for individual substances </a:t>
            </a:r>
            <a:endParaRPr lang="fr-FR" dirty="0" smtClean="0"/>
          </a:p>
          <a:p>
            <a:pPr lvl="1"/>
            <a:endParaRPr lang="en-US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>
              <a:buNone/>
            </a:pPr>
            <a:endParaRPr lang="fr-FR" sz="2800" strike="sngStrike" dirty="0" smtClean="0"/>
          </a:p>
          <a:p>
            <a:endParaRPr lang="fr-FR" dirty="0" smtClean="0"/>
          </a:p>
        </p:txBody>
      </p:sp>
      <p:sp>
        <p:nvSpPr>
          <p:cNvPr id="5" name="Titre 1"/>
          <p:cNvSpPr>
            <a:spLocks noGrp="1"/>
          </p:cNvSpPr>
          <p:nvPr>
            <p:ph type="title" idx="4294967295"/>
          </p:nvPr>
        </p:nvSpPr>
        <p:spPr>
          <a:xfrm>
            <a:off x="322263" y="760413"/>
            <a:ext cx="8328025" cy="928687"/>
          </a:xfrm>
        </p:spPr>
        <p:txBody>
          <a:bodyPr/>
          <a:lstStyle/>
          <a:p>
            <a:pPr algn="l">
              <a:defRPr/>
            </a:pPr>
            <a:r>
              <a:rPr lang="fr-FR" sz="3600" b="1" dirty="0" smtClean="0">
                <a:solidFill>
                  <a:srgbClr val="0070C0"/>
                </a:solidFill>
                <a:ea typeface="+mn-ea"/>
                <a:cs typeface="Arial" charset="0"/>
              </a:rPr>
              <a:t>The NORMAN </a:t>
            </a:r>
            <a:r>
              <a:rPr lang="fr-FR" sz="3600" b="1" dirty="0" err="1" smtClean="0">
                <a:solidFill>
                  <a:srgbClr val="0070C0"/>
                </a:solidFill>
                <a:ea typeface="+mn-ea"/>
                <a:cs typeface="Arial" charset="0"/>
              </a:rPr>
              <a:t>Prioritisation</a:t>
            </a:r>
            <a:r>
              <a:rPr lang="fr-FR" sz="3600" b="1" dirty="0" smtClean="0">
                <a:solidFill>
                  <a:srgbClr val="0070C0"/>
                </a:solidFill>
                <a:ea typeface="+mn-ea"/>
                <a:cs typeface="Arial" charset="0"/>
              </a:rPr>
              <a:t> </a:t>
            </a:r>
            <a:r>
              <a:rPr lang="fr-FR" sz="3600" b="1" dirty="0" err="1" smtClean="0">
                <a:solidFill>
                  <a:srgbClr val="0070C0"/>
                </a:solidFill>
                <a:ea typeface="+mn-ea"/>
                <a:cs typeface="Arial" charset="0"/>
              </a:rPr>
              <a:t>framework</a:t>
            </a:r>
            <a:r>
              <a:rPr lang="fr-FR" sz="3600" b="1" dirty="0" smtClean="0">
                <a:solidFill>
                  <a:srgbClr val="0070C0"/>
                </a:solidFill>
                <a:ea typeface="+mn-ea"/>
                <a:cs typeface="Arial" charset="0"/>
              </a:rPr>
              <a:t>:</a:t>
            </a: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997200" y="71438"/>
            <a:ext cx="6059488" cy="871537"/>
          </a:xfrm>
        </p:spPr>
        <p:txBody>
          <a:bodyPr/>
          <a:lstStyle/>
          <a:p>
            <a:pPr>
              <a:defRPr/>
            </a:pPr>
            <a:r>
              <a:rPr lang="fr-FR" sz="3600" b="1" dirty="0" smtClean="0">
                <a:solidFill>
                  <a:srgbClr val="375517"/>
                </a:solidFill>
                <a:ea typeface="+mn-ea"/>
                <a:cs typeface="Arial" charset="0"/>
              </a:rPr>
              <a:t>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2870200" y="277813"/>
            <a:ext cx="6059488" cy="1143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WG </a:t>
            </a:r>
            <a:r>
              <a:rPr lang="en-US" sz="3600" b="1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Prioritisation</a:t>
            </a:r>
            <a:r>
              <a:rPr lang="en-US" sz="36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of emerging substances (WG1)</a:t>
            </a:r>
            <a:endParaRPr lang="fr-FR" sz="36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28675" name="Image 3" descr="20140206_163021.jpg"/>
          <p:cNvPicPr>
            <a:picLocks noChangeAspect="1"/>
          </p:cNvPicPr>
          <p:nvPr/>
        </p:nvPicPr>
        <p:blipFill>
          <a:blip r:embed="rId2" cstate="print"/>
          <a:srcRect l="-1176" b="20392"/>
          <a:stretch>
            <a:fillRect/>
          </a:stretch>
        </p:blipFill>
        <p:spPr bwMode="auto">
          <a:xfrm>
            <a:off x="1276350" y="1771650"/>
            <a:ext cx="65532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7308304" cy="1052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79512" y="279800"/>
          <a:ext cx="5544616" cy="6317552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166861"/>
                <a:gridCol w="281411"/>
                <a:gridCol w="2376264"/>
                <a:gridCol w="720080"/>
              </a:tblGrid>
              <a:tr h="67187"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Leaders of the </a:t>
                      </a:r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activity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</a:p>
                  </a:txBody>
                  <a:tcPr marL="2687" marR="2687" marT="26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83286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Valeria Dulio - INERIS, FR </a:t>
                      </a:r>
                    </a:p>
                  </a:txBody>
                  <a:tcPr marL="2687" marR="2687" marT="26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87" marR="2687" marT="26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Working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Group leader </a:t>
                      </a:r>
                    </a:p>
                  </a:txBody>
                  <a:tcPr marL="2687" marR="2687" marT="26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43485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Peter C.</a:t>
                      </a:r>
                      <a:r>
                        <a:rPr lang="it-IT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Von der Ohe, UBA, DE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87" marR="2687" marT="26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Ecotoxicity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fr-FR" sz="14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sub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-group leader </a:t>
                      </a:r>
                    </a:p>
                  </a:txBody>
                  <a:tcPr marL="2687" marR="2687" marT="26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43485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Anja Derksen - AD eco advice, </a:t>
                      </a: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NL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87" marR="2687" marT="26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fr-FR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687" marR="2687" marT="26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Ecotoxicity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sub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-group leader </a:t>
                      </a:r>
                    </a:p>
                  </a:txBody>
                  <a:tcPr marL="2687" marR="2687" marT="26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7187">
                <a:tc gridSpan="4">
                  <a:txBody>
                    <a:bodyPr/>
                    <a:lstStyle/>
                    <a:p>
                      <a:pPr algn="ctr" rtl="0" fontAlgn="b"/>
                      <a:endParaRPr lang="fr-FR" sz="1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rtl="0" fontAlgn="b"/>
                      <a:r>
                        <a:rPr lang="fr-FR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Working</a:t>
                      </a:r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Group experts </a:t>
                      </a:r>
                    </a:p>
                  </a:txBody>
                  <a:tcPr marL="2687" marR="2687" marT="26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83286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Marlene Ågerstrand </a:t>
                      </a:r>
                    </a:p>
                  </a:txBody>
                  <a:tcPr marL="2687" marR="2687" marT="26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Stockholm University </a:t>
                      </a:r>
                    </a:p>
                  </a:txBody>
                  <a:tcPr marL="2687" marR="2687" marT="26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 </a:t>
                      </a:r>
                    </a:p>
                  </a:txBody>
                  <a:tcPr marL="2687" marR="2687" marT="26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3"/>
                    </a:solidFill>
                  </a:tcPr>
                </a:tc>
              </a:tr>
              <a:tr h="123086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Laurence Amalric </a:t>
                      </a:r>
                    </a:p>
                  </a:txBody>
                  <a:tcPr marL="2687" marR="2687" marT="26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BRGM </a:t>
                      </a:r>
                    </a:p>
                  </a:txBody>
                  <a:tcPr marL="2687" marR="2687" marT="26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 </a:t>
                      </a:r>
                    </a:p>
                  </a:txBody>
                  <a:tcPr marL="2687" marR="2687" marT="26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086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Sandrine Andres </a:t>
                      </a:r>
                    </a:p>
                  </a:txBody>
                  <a:tcPr marL="2687" marR="2687" marT="26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INERIS </a:t>
                      </a:r>
                    </a:p>
                  </a:txBody>
                  <a:tcPr marL="2687" marR="2687" marT="26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FR </a:t>
                      </a:r>
                    </a:p>
                  </a:txBody>
                  <a:tcPr marL="2687" marR="2687" marT="26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3"/>
                    </a:solidFill>
                  </a:tcPr>
                </a:tc>
              </a:tr>
              <a:tr h="67187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Ludek Blaha </a:t>
                      </a:r>
                    </a:p>
                  </a:txBody>
                  <a:tcPr marL="2687" marR="2687" marT="26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Recetox </a:t>
                      </a:r>
                    </a:p>
                  </a:txBody>
                  <a:tcPr marL="2687" marR="2687" marT="26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CZ </a:t>
                      </a:r>
                    </a:p>
                  </a:txBody>
                  <a:tcPr marL="2687" marR="2687" marT="26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086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Werner Brack </a:t>
                      </a:r>
                    </a:p>
                  </a:txBody>
                  <a:tcPr marL="2687" marR="2687" marT="26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UFZ </a:t>
                      </a:r>
                    </a:p>
                  </a:txBody>
                  <a:tcPr marL="2687" marR="2687" marT="26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</a:t>
                      </a:r>
                    </a:p>
                  </a:txBody>
                  <a:tcPr marL="2687" marR="2687" marT="26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3"/>
                    </a:solidFill>
                  </a:tcPr>
                </a:tc>
              </a:tr>
              <a:tr h="123086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Eva Brostrom </a:t>
                      </a:r>
                    </a:p>
                  </a:txBody>
                  <a:tcPr marL="2687" marR="2687" marT="26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IVL </a:t>
                      </a:r>
                    </a:p>
                  </a:txBody>
                  <a:tcPr marL="2687" marR="2687" marT="26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 </a:t>
                      </a:r>
                    </a:p>
                  </a:txBody>
                  <a:tcPr marL="2687" marR="2687" marT="26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3286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Hélène Budzinski </a:t>
                      </a:r>
                    </a:p>
                  </a:txBody>
                  <a:tcPr marL="2687" marR="2687" marT="26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University of Bordeaux </a:t>
                      </a:r>
                    </a:p>
                  </a:txBody>
                  <a:tcPr marL="2687" marR="2687" marT="26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FR </a:t>
                      </a:r>
                    </a:p>
                  </a:txBody>
                  <a:tcPr marL="2687" marR="2687" marT="26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3"/>
                    </a:solidFill>
                  </a:tcPr>
                </a:tc>
              </a:tr>
              <a:tr h="123086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Stellan Fisher </a:t>
                      </a:r>
                    </a:p>
                  </a:txBody>
                  <a:tcPr marL="2687" marR="2687" marT="26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KEMI </a:t>
                      </a:r>
                    </a:p>
                  </a:txBody>
                  <a:tcPr marL="2687" marR="2687" marT="26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 </a:t>
                      </a:r>
                    </a:p>
                  </a:txBody>
                  <a:tcPr marL="2687" marR="2687" marT="26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086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James Franklin </a:t>
                      </a:r>
                    </a:p>
                  </a:txBody>
                  <a:tcPr marL="2687" marR="2687" marT="26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PlasticsEurope </a:t>
                      </a:r>
                    </a:p>
                  </a:txBody>
                  <a:tcPr marL="2687" marR="2687" marT="26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EU </a:t>
                      </a:r>
                    </a:p>
                  </a:txBody>
                  <a:tcPr marL="2687" marR="2687" marT="26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3"/>
                    </a:solidFill>
                  </a:tcPr>
                </a:tc>
              </a:tr>
              <a:tr h="183286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Armelle Hebert </a:t>
                      </a:r>
                    </a:p>
                  </a:txBody>
                  <a:tcPr marL="2687" marR="2687" marT="26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VEOLIA Environnement </a:t>
                      </a:r>
                    </a:p>
                  </a:txBody>
                  <a:tcPr marL="2687" marR="2687" marT="26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FR </a:t>
                      </a:r>
                    </a:p>
                  </a:txBody>
                  <a:tcPr marL="2687" marR="2687" marT="26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086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Juliane Hollender </a:t>
                      </a:r>
                    </a:p>
                  </a:txBody>
                  <a:tcPr marL="2687" marR="2687" marT="26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EAWAG </a:t>
                      </a:r>
                    </a:p>
                  </a:txBody>
                  <a:tcPr marL="2687" marR="2687" marT="26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 </a:t>
                      </a:r>
                    </a:p>
                  </a:txBody>
                  <a:tcPr marL="2687" marR="2687" marT="26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3"/>
                    </a:solidFill>
                  </a:tcPr>
                </a:tc>
              </a:tr>
              <a:tr h="183286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Valérie Ingrand </a:t>
                      </a:r>
                    </a:p>
                  </a:txBody>
                  <a:tcPr marL="2687" marR="2687" marT="26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VEOLIA Environnement </a:t>
                      </a:r>
                    </a:p>
                  </a:txBody>
                  <a:tcPr marL="2687" marR="2687" marT="26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 </a:t>
                      </a:r>
                    </a:p>
                  </a:txBody>
                  <a:tcPr marL="2687" marR="2687" marT="26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086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Alice James-Casas </a:t>
                      </a:r>
                    </a:p>
                  </a:txBody>
                  <a:tcPr marL="2687" marR="2687" marT="26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INERIS </a:t>
                      </a:r>
                    </a:p>
                  </a:txBody>
                  <a:tcPr marL="2687" marR="2687" marT="26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FR </a:t>
                      </a:r>
                    </a:p>
                  </a:txBody>
                  <a:tcPr marL="2687" marR="2687" marT="26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3"/>
                    </a:solidFill>
                  </a:tcPr>
                </a:tc>
              </a:tr>
              <a:tr h="123086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Martin Keller </a:t>
                      </a:r>
                    </a:p>
                  </a:txBody>
                  <a:tcPr marL="2687" marR="2687" marT="26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BfG </a:t>
                      </a:r>
                    </a:p>
                  </a:txBody>
                  <a:tcPr marL="2687" marR="2687" marT="26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</a:t>
                      </a:r>
                    </a:p>
                  </a:txBody>
                  <a:tcPr marL="2687" marR="2687" marT="26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0836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Vera </a:t>
                      </a:r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Ocenaskova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2687" marR="2687" marT="26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T. G. Masaryk Water Research Inst. </a:t>
                      </a:r>
                    </a:p>
                  </a:txBody>
                  <a:tcPr marL="2687" marR="2687" marT="26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CZ </a:t>
                      </a:r>
                    </a:p>
                  </a:txBody>
                  <a:tcPr marL="2687" marR="2687" marT="26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3"/>
                    </a:solidFill>
                  </a:tcPr>
                </a:tc>
              </a:tr>
              <a:tr h="123086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Willie Peijnenburg </a:t>
                      </a:r>
                    </a:p>
                  </a:txBody>
                  <a:tcPr marL="2687" marR="2687" marT="26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RIVM </a:t>
                      </a:r>
                    </a:p>
                  </a:txBody>
                  <a:tcPr marL="2687" marR="2687" marT="26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NL </a:t>
                      </a:r>
                    </a:p>
                  </a:txBody>
                  <a:tcPr marL="2687" marR="2687" marT="26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086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Zuzana Rabova </a:t>
                      </a:r>
                    </a:p>
                  </a:txBody>
                  <a:tcPr marL="2687" marR="2687" marT="26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Recetox </a:t>
                      </a:r>
                    </a:p>
                  </a:txBody>
                  <a:tcPr marL="2687" marR="2687" marT="26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CZ </a:t>
                      </a:r>
                    </a:p>
                  </a:txBody>
                  <a:tcPr marL="2687" marR="2687" marT="26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3"/>
                    </a:solidFill>
                  </a:tcPr>
                </a:tc>
              </a:tr>
              <a:tr h="123086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Patrick Roose </a:t>
                      </a:r>
                    </a:p>
                  </a:txBody>
                  <a:tcPr marL="2687" marR="2687" marT="26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MUMM </a:t>
                      </a:r>
                    </a:p>
                  </a:txBody>
                  <a:tcPr marL="2687" marR="2687" marT="26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 </a:t>
                      </a:r>
                    </a:p>
                  </a:txBody>
                  <a:tcPr marL="2687" marR="2687" marT="26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086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Heinz Ruedel </a:t>
                      </a:r>
                    </a:p>
                  </a:txBody>
                  <a:tcPr marL="2687" marR="2687" marT="26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Fraunhofer-IME </a:t>
                      </a:r>
                    </a:p>
                  </a:txBody>
                  <a:tcPr marL="2687" marR="2687" marT="26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</a:t>
                      </a:r>
                    </a:p>
                  </a:txBody>
                  <a:tcPr marL="2687" marR="2687" marT="26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3"/>
                    </a:solidFill>
                  </a:tcPr>
                </a:tc>
              </a:tr>
              <a:tr h="123086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Merijn Schriks </a:t>
                      </a:r>
                    </a:p>
                  </a:txBody>
                  <a:tcPr marL="2687" marR="2687" marT="26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KWR </a:t>
                      </a:r>
                    </a:p>
                  </a:txBody>
                  <a:tcPr marL="2687" marR="2687" marT="26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NL </a:t>
                      </a:r>
                    </a:p>
                  </a:txBody>
                  <a:tcPr marL="2687" marR="2687" marT="26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086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Dieter Schudoma </a:t>
                      </a:r>
                    </a:p>
                  </a:txBody>
                  <a:tcPr marL="2687" marR="2687" marT="26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UBA </a:t>
                      </a:r>
                    </a:p>
                  </a:txBody>
                  <a:tcPr marL="2687" marR="2687" marT="26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</a:t>
                      </a:r>
                    </a:p>
                  </a:txBody>
                  <a:tcPr marL="2687" marR="2687" marT="26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3"/>
                    </a:solidFill>
                  </a:tcPr>
                </a:tc>
              </a:tr>
              <a:tr h="123086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Jaroslav Slobodnik </a:t>
                      </a:r>
                    </a:p>
                  </a:txBody>
                  <a:tcPr marL="2687" marR="2687" marT="26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EI </a:t>
                      </a:r>
                    </a:p>
                  </a:txBody>
                  <a:tcPr marL="2687" marR="2687" marT="26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SK </a:t>
                      </a:r>
                    </a:p>
                  </a:txBody>
                  <a:tcPr marL="2687" marR="2687" marT="26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3286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Pierre-François Staub </a:t>
                      </a:r>
                    </a:p>
                  </a:txBody>
                  <a:tcPr marL="2687" marR="2687" marT="26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ONEMA </a:t>
                      </a:r>
                    </a:p>
                  </a:txBody>
                  <a:tcPr marL="2687" marR="2687" marT="26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FR </a:t>
                      </a:r>
                    </a:p>
                  </a:txBody>
                  <a:tcPr marL="2687" marR="2687" marT="268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3"/>
                    </a:solidFill>
                  </a:tcPr>
                </a:tc>
              </a:tr>
            </a:tbl>
          </a:graphicData>
        </a:graphic>
      </p:graphicFrame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1639" y="1052736"/>
            <a:ext cx="3074857" cy="4600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Espace réservé du contenu 2"/>
          <p:cNvSpPr>
            <a:spLocks noGrp="1"/>
          </p:cNvSpPr>
          <p:nvPr>
            <p:ph idx="1"/>
          </p:nvPr>
        </p:nvSpPr>
        <p:spPr>
          <a:xfrm>
            <a:off x="449263" y="1174750"/>
            <a:ext cx="8283575" cy="4286250"/>
          </a:xfrm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fr-FR" b="1" dirty="0" smtClean="0">
                <a:solidFill>
                  <a:srgbClr val="375517"/>
                </a:solidFill>
                <a:latin typeface="+mj-lt"/>
                <a:cs typeface="Arial" charset="0"/>
              </a:rPr>
              <a:t>NORMAN </a:t>
            </a:r>
            <a:r>
              <a:rPr lang="en-GB" b="1" dirty="0" smtClean="0">
                <a:solidFill>
                  <a:srgbClr val="375517"/>
                </a:solidFill>
                <a:latin typeface="+mj-lt"/>
                <a:cs typeface="Arial" charset="0"/>
              </a:rPr>
              <a:t>prioritisation scheme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GB" dirty="0" smtClean="0"/>
              <a:t>Designed </a:t>
            </a:r>
            <a:r>
              <a:rPr lang="en-GB" b="1" dirty="0" smtClean="0"/>
              <a:t>for emerging substances 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GB" dirty="0" smtClean="0"/>
              <a:t>Addresses</a:t>
            </a:r>
            <a:r>
              <a:rPr lang="en-GB" b="1" dirty="0" smtClean="0"/>
              <a:t> knowledge gaps </a:t>
            </a:r>
            <a:endParaRPr lang="en-GB" dirty="0" smtClean="0"/>
          </a:p>
          <a:p>
            <a:pPr lvl="1">
              <a:buFont typeface="Arial" pitchFamily="34" charset="0"/>
              <a:buChar char="–"/>
              <a:defRPr/>
            </a:pPr>
            <a:r>
              <a:rPr lang="en-GB" dirty="0" smtClean="0"/>
              <a:t>Identifies</a:t>
            </a:r>
            <a:r>
              <a:rPr lang="en-GB" b="1" dirty="0" smtClean="0"/>
              <a:t> actions needed</a:t>
            </a:r>
            <a:endParaRPr lang="fr-FR" dirty="0" smtClean="0"/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 bwMode="auto">
          <a:xfrm>
            <a:off x="95250" y="4438650"/>
            <a:ext cx="82296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4" tIns="45702" rIns="91404" bIns="45702"/>
          <a:lstStyle/>
          <a:p>
            <a:pPr marL="341313" indent="23813"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r-FR" sz="4000" b="1" dirty="0">
                <a:solidFill>
                  <a:srgbClr val="375517"/>
                </a:solidFill>
                <a:latin typeface="+mj-lt"/>
                <a:cs typeface="Arial" charset="0"/>
              </a:rPr>
              <a:t>How </a:t>
            </a:r>
            <a:r>
              <a:rPr lang="fr-FR" sz="4000" b="1" dirty="0" err="1">
                <a:solidFill>
                  <a:srgbClr val="375517"/>
                </a:solidFill>
                <a:latin typeface="+mj-lt"/>
                <a:cs typeface="Arial" charset="0"/>
              </a:rPr>
              <a:t>does</a:t>
            </a:r>
            <a:r>
              <a:rPr lang="fr-FR" sz="4000" b="1" dirty="0">
                <a:solidFill>
                  <a:srgbClr val="375517"/>
                </a:solidFill>
                <a:latin typeface="+mj-lt"/>
                <a:cs typeface="Arial" charset="0"/>
              </a:rPr>
              <a:t> </a:t>
            </a:r>
            <a:r>
              <a:rPr lang="fr-FR" sz="4000" b="1" dirty="0" err="1">
                <a:solidFill>
                  <a:srgbClr val="375517"/>
                </a:solidFill>
                <a:latin typeface="+mj-lt"/>
                <a:cs typeface="Arial" charset="0"/>
              </a:rPr>
              <a:t>it</a:t>
            </a:r>
            <a:r>
              <a:rPr lang="fr-FR" sz="4000" b="1" dirty="0">
                <a:solidFill>
                  <a:srgbClr val="375517"/>
                </a:solidFill>
                <a:latin typeface="+mj-lt"/>
                <a:cs typeface="Arial" charset="0"/>
              </a:rPr>
              <a:t> </a:t>
            </a:r>
            <a:r>
              <a:rPr lang="fr-FR" sz="4000" b="1" dirty="0" err="1">
                <a:solidFill>
                  <a:srgbClr val="375517"/>
                </a:solidFill>
                <a:latin typeface="+mj-lt"/>
                <a:cs typeface="Arial" charset="0"/>
              </a:rPr>
              <a:t>work</a:t>
            </a:r>
            <a:r>
              <a:rPr lang="fr-FR" sz="4000" b="1" dirty="0">
                <a:solidFill>
                  <a:srgbClr val="375517"/>
                </a:solidFill>
                <a:latin typeface="+mj-lt"/>
                <a:cs typeface="Arial" charset="0"/>
              </a:rPr>
              <a:t>?</a:t>
            </a:r>
          </a:p>
        </p:txBody>
      </p:sp>
      <p:pic>
        <p:nvPicPr>
          <p:cNvPr id="12292" name="Picture 6" descr="http://www.surleplateau.com/catbuz/wp-content/uploads/2011/08/Soledad-vip-blog-com-6026111935-Rouen-Tri-Posta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331950"/>
            <a:ext cx="4093022" cy="289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738" y="2090738"/>
            <a:ext cx="7256462" cy="3054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15" name="Rectangle 11"/>
          <p:cNvSpPr>
            <a:spLocks noChangeArrowheads="1"/>
          </p:cNvSpPr>
          <p:nvPr/>
        </p:nvSpPr>
        <p:spPr bwMode="auto">
          <a:xfrm>
            <a:off x="5981700" y="6399213"/>
            <a:ext cx="29083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550" tIns="41274" rIns="82550" bIns="41274">
            <a:spAutoFit/>
          </a:bodyPr>
          <a:lstStyle/>
          <a:p>
            <a:r>
              <a:rPr lang="fr-FR" i="1" dirty="0" err="1"/>
              <a:t>Adapted</a:t>
            </a:r>
            <a:r>
              <a:rPr lang="fr-FR" i="1" dirty="0"/>
              <a:t> </a:t>
            </a:r>
            <a:r>
              <a:rPr lang="fr-FR" i="1" dirty="0" err="1"/>
              <a:t>from</a:t>
            </a:r>
            <a:r>
              <a:rPr lang="fr-FR" i="1" dirty="0"/>
              <a:t> V. </a:t>
            </a:r>
            <a:r>
              <a:rPr lang="fr-FR" i="1" dirty="0" err="1"/>
              <a:t>Bonnomet</a:t>
            </a:r>
            <a:r>
              <a:rPr lang="fr-FR" i="1" dirty="0"/>
              <a:t> ,  2006</a:t>
            </a:r>
            <a:endParaRPr lang="fr-FR" i="1" dirty="0">
              <a:latin typeface="Times New Roman" pitchFamily="18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2403475" y="6350"/>
            <a:ext cx="6580188" cy="1276350"/>
          </a:xfrm>
        </p:spPr>
        <p:txBody>
          <a:bodyPr/>
          <a:lstStyle/>
          <a:p>
            <a:pPr>
              <a:defRPr/>
            </a:pPr>
            <a:r>
              <a:rPr lang="en-GB" sz="3600" b="1" dirty="0" smtClean="0">
                <a:solidFill>
                  <a:srgbClr val="375517"/>
                </a:solidFill>
                <a:ea typeface="+mn-ea"/>
                <a:cs typeface="Arial" charset="0"/>
              </a:rPr>
              <a:t>Typical steps / components of prioritisation schemes</a:t>
            </a: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 rot="16200000">
            <a:off x="-1868427" y="3463314"/>
            <a:ext cx="4314707" cy="4219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2550" tIns="41274" rIns="82550" bIns="41274">
            <a:spAutoFit/>
          </a:bodyPr>
          <a:lstStyle/>
          <a:p>
            <a:pPr>
              <a:defRPr/>
            </a:pPr>
            <a:r>
              <a:rPr lang="en-GB" sz="2200" b="1" dirty="0">
                <a:latin typeface="+mn-lt"/>
              </a:rPr>
              <a:t>Choosing the candidate substances </a:t>
            </a: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1533525" y="1547813"/>
            <a:ext cx="6119813" cy="422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2550" tIns="41274" rIns="82550" bIns="41274">
            <a:spAutoFit/>
          </a:bodyPr>
          <a:lstStyle/>
          <a:p>
            <a:pPr>
              <a:defRPr/>
            </a:pPr>
            <a:r>
              <a:rPr lang="en-GB" sz="2200" b="1" dirty="0">
                <a:latin typeface="+mn-lt"/>
              </a:rPr>
              <a:t>Choosing the relevant parameters for prioritisation</a:t>
            </a: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790575" y="5326063"/>
            <a:ext cx="3138680" cy="4219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2550" tIns="41274" rIns="82550" bIns="41274">
            <a:spAutoFit/>
          </a:bodyPr>
          <a:lstStyle/>
          <a:p>
            <a:r>
              <a:rPr lang="en-GB" sz="2200" b="1" dirty="0"/>
              <a:t>Filling in the </a:t>
            </a:r>
            <a:r>
              <a:rPr lang="en-GB" sz="2200" b="1" dirty="0" smtClean="0"/>
              <a:t>database</a:t>
            </a:r>
          </a:p>
        </p:txBody>
      </p:sp>
      <p:pic>
        <p:nvPicPr>
          <p:cNvPr id="1332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6400" y="2957513"/>
            <a:ext cx="1117600" cy="2046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7420" name="AutoShape 8"/>
          <p:cNvSpPr>
            <a:spLocks noChangeArrowheads="1"/>
          </p:cNvSpPr>
          <p:nvPr/>
        </p:nvSpPr>
        <p:spPr bwMode="auto">
          <a:xfrm>
            <a:off x="6767513" y="4356100"/>
            <a:ext cx="1303337" cy="460375"/>
          </a:xfrm>
          <a:prstGeom prst="rightArrow">
            <a:avLst>
              <a:gd name="adj1" fmla="val 50000"/>
              <a:gd name="adj2" fmla="val 124918"/>
            </a:avLst>
          </a:prstGeom>
          <a:gradFill rotWithShape="0">
            <a:gsLst>
              <a:gs pos="0">
                <a:schemeClr val="bg1"/>
              </a:gs>
              <a:gs pos="100000">
                <a:srgbClr val="FF0000"/>
              </a:gs>
            </a:gsLst>
            <a:lin ang="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FR">
              <a:latin typeface="+mn-lt"/>
            </a:endParaRPr>
          </a:p>
        </p:txBody>
      </p:sp>
      <p:sp>
        <p:nvSpPr>
          <p:cNvPr id="15370" name="Text Box 9"/>
          <p:cNvSpPr txBox="1">
            <a:spLocks noChangeArrowheads="1"/>
          </p:cNvSpPr>
          <p:nvPr/>
        </p:nvSpPr>
        <p:spPr bwMode="auto">
          <a:xfrm>
            <a:off x="5400675" y="5292725"/>
            <a:ext cx="3292475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200" b="1"/>
              <a:t>Prioritisation algorithm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  <p:bldP spid="9222" grpId="0"/>
      <p:bldP spid="17420" grpId="0" animBg="1"/>
      <p:bldP spid="153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263" y="1625600"/>
            <a:ext cx="8553450" cy="3476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4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1FA3976A-E40A-4784-A05B-E330B2A10280}" type="slidenum">
              <a:rPr lang="en-GB" smtClean="0"/>
              <a:pPr algn="l">
                <a:defRPr/>
              </a:pPr>
              <a:t>4</a:t>
            </a:fld>
            <a:endParaRPr lang="en-GB" smtClean="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6565" y="174625"/>
            <a:ext cx="7197923" cy="1096963"/>
          </a:xfrm>
        </p:spPr>
        <p:txBody>
          <a:bodyPr/>
          <a:lstStyle/>
          <a:p>
            <a:pPr>
              <a:defRPr/>
            </a:pPr>
            <a:r>
              <a:rPr lang="fr-FR" sz="3600" b="1" dirty="0" err="1" smtClean="0">
                <a:solidFill>
                  <a:srgbClr val="375517"/>
                </a:solidFill>
                <a:ea typeface="+mn-ea"/>
                <a:cs typeface="Arial" charset="0"/>
              </a:rPr>
              <a:t>What</a:t>
            </a:r>
            <a:r>
              <a:rPr lang="fr-FR" sz="3600" b="1" dirty="0" smtClean="0">
                <a:solidFill>
                  <a:srgbClr val="375517"/>
                </a:solidFill>
                <a:ea typeface="+mn-ea"/>
                <a:cs typeface="Arial" charset="0"/>
              </a:rPr>
              <a:t> to do </a:t>
            </a:r>
            <a:r>
              <a:rPr lang="fr-FR" sz="3600" b="1" dirty="0" err="1" smtClean="0">
                <a:solidFill>
                  <a:srgbClr val="375517"/>
                </a:solidFill>
                <a:ea typeface="+mn-ea"/>
                <a:cs typeface="Arial" charset="0"/>
              </a:rPr>
              <a:t>when</a:t>
            </a:r>
            <a:r>
              <a:rPr lang="fr-FR" sz="3600" b="1" dirty="0" smtClean="0">
                <a:solidFill>
                  <a:srgbClr val="375517"/>
                </a:solidFill>
                <a:ea typeface="+mn-ea"/>
                <a:cs typeface="Arial" charset="0"/>
              </a:rPr>
              <a:t> data</a:t>
            </a:r>
            <a:br>
              <a:rPr lang="fr-FR" sz="3600" b="1" dirty="0" smtClean="0">
                <a:solidFill>
                  <a:srgbClr val="375517"/>
                </a:solidFill>
                <a:ea typeface="+mn-ea"/>
                <a:cs typeface="Arial" charset="0"/>
              </a:rPr>
            </a:br>
            <a:r>
              <a:rPr lang="fr-FR" sz="3600" b="1" dirty="0" smtClean="0">
                <a:solidFill>
                  <a:srgbClr val="375517"/>
                </a:solidFill>
                <a:ea typeface="+mn-ea"/>
                <a:cs typeface="Arial" charset="0"/>
              </a:rPr>
              <a:t> </a:t>
            </a:r>
            <a:r>
              <a:rPr lang="fr-FR" sz="3600" b="1" dirty="0" err="1" smtClean="0">
                <a:solidFill>
                  <a:srgbClr val="375517"/>
                </a:solidFill>
                <a:ea typeface="+mn-ea"/>
                <a:cs typeface="Arial" charset="0"/>
              </a:rPr>
              <a:t>is</a:t>
            </a:r>
            <a:r>
              <a:rPr lang="fr-FR" sz="3600" b="1" dirty="0" smtClean="0">
                <a:solidFill>
                  <a:srgbClr val="375517"/>
                </a:solidFill>
                <a:ea typeface="+mn-ea"/>
                <a:cs typeface="Arial" charset="0"/>
              </a:rPr>
              <a:t> </a:t>
            </a:r>
            <a:r>
              <a:rPr lang="fr-FR" sz="3600" b="1" dirty="0" err="1" smtClean="0">
                <a:solidFill>
                  <a:srgbClr val="375517"/>
                </a:solidFill>
                <a:ea typeface="+mn-ea"/>
                <a:cs typeface="Arial" charset="0"/>
              </a:rPr>
              <a:t>missing</a:t>
            </a:r>
            <a:r>
              <a:rPr lang="fr-FR" sz="3600" b="1" dirty="0" smtClean="0">
                <a:solidFill>
                  <a:srgbClr val="375517"/>
                </a:solidFill>
                <a:ea typeface="+mn-ea"/>
                <a:cs typeface="Arial" charset="0"/>
              </a:rPr>
              <a:t> ?   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79413" y="5556250"/>
            <a:ext cx="8439150" cy="914400"/>
          </a:xfrm>
          <a:prstGeom prst="rect">
            <a:avLst/>
          </a:prstGeom>
          <a:solidFill>
            <a:srgbClr val="00B0F0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82550" tIns="41274" rIns="82550" bIns="41274">
            <a:spAutoFit/>
          </a:bodyPr>
          <a:lstStyle/>
          <a:p>
            <a:pPr>
              <a:defRPr/>
            </a:pPr>
            <a:r>
              <a:rPr lang="en-GB" sz="1800" b="1" dirty="0"/>
              <a:t>Frequent conclusion of prioritisation </a:t>
            </a:r>
            <a:r>
              <a:rPr lang="en-GB" sz="1800" b="1" dirty="0" smtClean="0"/>
              <a:t>exercises: </a:t>
            </a:r>
            <a:endParaRPr lang="en-GB" sz="1800" b="1" dirty="0"/>
          </a:p>
          <a:p>
            <a:pPr>
              <a:defRPr/>
            </a:pPr>
            <a:r>
              <a:rPr lang="en-GB" sz="1800" i="1" dirty="0"/>
              <a:t>“…A large number of chemicals could not be prioritised due to a lack of either hazard or exposure data (or both</a:t>
            </a:r>
            <a:r>
              <a:rPr lang="en-GB" sz="1800" i="1" dirty="0" smtClean="0"/>
              <a:t>)”  (A. James. et al., 2009)</a:t>
            </a:r>
            <a:endParaRPr lang="fr-FR" sz="1800" i="1" dirty="0"/>
          </a:p>
        </p:txBody>
      </p:sp>
      <p:pic>
        <p:nvPicPr>
          <p:cNvPr id="41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7000" y="3671888"/>
            <a:ext cx="32861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Multiplier 54"/>
          <p:cNvSpPr/>
          <p:nvPr/>
        </p:nvSpPr>
        <p:spPr>
          <a:xfrm>
            <a:off x="5167313" y="4229100"/>
            <a:ext cx="317500" cy="347663"/>
          </a:xfrm>
          <a:prstGeom prst="mathMultiply">
            <a:avLst/>
          </a:prstGeom>
          <a:solidFill>
            <a:srgbClr val="FD17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368" name="Text Box 7"/>
          <p:cNvSpPr txBox="1">
            <a:spLocks noChangeArrowheads="1"/>
          </p:cNvSpPr>
          <p:nvPr/>
        </p:nvSpPr>
        <p:spPr bwMode="auto">
          <a:xfrm>
            <a:off x="498475" y="1916113"/>
            <a:ext cx="965200" cy="638175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lIns="82550" tIns="41274" rIns="82550" bIns="41274">
            <a:spAutoFit/>
          </a:bodyPr>
          <a:lstStyle/>
          <a:p>
            <a:pPr algn="ctr"/>
            <a:r>
              <a:rPr lang="en-GB" sz="36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8" name="Multiplier 117"/>
          <p:cNvSpPr/>
          <p:nvPr/>
        </p:nvSpPr>
        <p:spPr>
          <a:xfrm>
            <a:off x="4833938" y="4216400"/>
            <a:ext cx="319087" cy="346075"/>
          </a:xfrm>
          <a:prstGeom prst="mathMultiply">
            <a:avLst/>
          </a:prstGeom>
          <a:solidFill>
            <a:srgbClr val="FD17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9" name="Multiplier 118"/>
          <p:cNvSpPr/>
          <p:nvPr/>
        </p:nvSpPr>
        <p:spPr>
          <a:xfrm>
            <a:off x="6219825" y="4811713"/>
            <a:ext cx="319088" cy="346075"/>
          </a:xfrm>
          <a:prstGeom prst="mathMultiply">
            <a:avLst/>
          </a:prstGeom>
          <a:solidFill>
            <a:srgbClr val="FD17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0" name="Multiplier 119"/>
          <p:cNvSpPr/>
          <p:nvPr/>
        </p:nvSpPr>
        <p:spPr>
          <a:xfrm>
            <a:off x="6580188" y="4811713"/>
            <a:ext cx="319087" cy="346075"/>
          </a:xfrm>
          <a:prstGeom prst="mathMultiply">
            <a:avLst/>
          </a:prstGeom>
          <a:solidFill>
            <a:srgbClr val="FD17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1" name="Multiplier 120"/>
          <p:cNvSpPr/>
          <p:nvPr/>
        </p:nvSpPr>
        <p:spPr>
          <a:xfrm>
            <a:off x="4238625" y="3633788"/>
            <a:ext cx="319088" cy="346075"/>
          </a:xfrm>
          <a:prstGeom prst="mathMultiply">
            <a:avLst/>
          </a:prstGeom>
          <a:solidFill>
            <a:srgbClr val="FD17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29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5213" y="3659188"/>
            <a:ext cx="3286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1838" y="3659188"/>
            <a:ext cx="33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0050" y="3659188"/>
            <a:ext cx="328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6675" y="3659188"/>
            <a:ext cx="33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2025" y="3671888"/>
            <a:ext cx="3302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8963" y="3671888"/>
            <a:ext cx="32861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2888" y="3671888"/>
            <a:ext cx="32861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8238" y="3671888"/>
            <a:ext cx="32861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9950" y="3659188"/>
            <a:ext cx="33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2450" y="3644900"/>
            <a:ext cx="328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7650" y="3644900"/>
            <a:ext cx="328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8563" y="3644900"/>
            <a:ext cx="3286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5188" y="3644900"/>
            <a:ext cx="33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25" y="3659188"/>
            <a:ext cx="328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7475" y="3659188"/>
            <a:ext cx="33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1400" y="3659188"/>
            <a:ext cx="328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6600" y="3659188"/>
            <a:ext cx="328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7763" y="3671888"/>
            <a:ext cx="32861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1288" y="4225925"/>
            <a:ext cx="328612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25" y="4213225"/>
            <a:ext cx="328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2750" y="4213225"/>
            <a:ext cx="33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0963" y="4213225"/>
            <a:ext cx="3286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6313" y="4225925"/>
            <a:ext cx="3302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3250" y="4225925"/>
            <a:ext cx="328613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5588" y="4225925"/>
            <a:ext cx="3302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2525" y="4225925"/>
            <a:ext cx="328613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4238" y="4213225"/>
            <a:ext cx="33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5150" y="4198938"/>
            <a:ext cx="33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0350" y="4198938"/>
            <a:ext cx="33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2850" y="4198938"/>
            <a:ext cx="328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9475" y="4198938"/>
            <a:ext cx="33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6413" y="4213225"/>
            <a:ext cx="3286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8788" y="4213225"/>
            <a:ext cx="33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0888" y="4213225"/>
            <a:ext cx="3286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2050" y="4225925"/>
            <a:ext cx="328613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0238" y="4794250"/>
            <a:ext cx="328612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163" y="4794250"/>
            <a:ext cx="328612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9513" y="4794250"/>
            <a:ext cx="3302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" name="Multiplier 188"/>
          <p:cNvSpPr/>
          <p:nvPr/>
        </p:nvSpPr>
        <p:spPr>
          <a:xfrm>
            <a:off x="3227388" y="4797425"/>
            <a:ext cx="319087" cy="346075"/>
          </a:xfrm>
          <a:prstGeom prst="mathMultiply">
            <a:avLst/>
          </a:prstGeom>
          <a:solidFill>
            <a:srgbClr val="FD17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0" name="Multiplier 189"/>
          <p:cNvSpPr/>
          <p:nvPr/>
        </p:nvSpPr>
        <p:spPr>
          <a:xfrm>
            <a:off x="3573463" y="4229100"/>
            <a:ext cx="319087" cy="347663"/>
          </a:xfrm>
          <a:prstGeom prst="mathMultiply">
            <a:avLst/>
          </a:prstGeom>
          <a:solidFill>
            <a:srgbClr val="FD17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1" name="Multiplier 190"/>
          <p:cNvSpPr/>
          <p:nvPr/>
        </p:nvSpPr>
        <p:spPr>
          <a:xfrm>
            <a:off x="6899275" y="4797425"/>
            <a:ext cx="317500" cy="346075"/>
          </a:xfrm>
          <a:prstGeom prst="mathMultiply">
            <a:avLst/>
          </a:prstGeom>
          <a:solidFill>
            <a:srgbClr val="FD17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2" name="Multiplier 191"/>
          <p:cNvSpPr/>
          <p:nvPr/>
        </p:nvSpPr>
        <p:spPr>
          <a:xfrm>
            <a:off x="7216775" y="4797425"/>
            <a:ext cx="319088" cy="346075"/>
          </a:xfrm>
          <a:prstGeom prst="mathMultiply">
            <a:avLst/>
          </a:prstGeom>
          <a:solidFill>
            <a:srgbClr val="FD17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3" name="Multiplier 192"/>
          <p:cNvSpPr/>
          <p:nvPr/>
        </p:nvSpPr>
        <p:spPr>
          <a:xfrm>
            <a:off x="3559175" y="4797425"/>
            <a:ext cx="319088" cy="346075"/>
          </a:xfrm>
          <a:prstGeom prst="mathMultiply">
            <a:avLst/>
          </a:prstGeom>
          <a:solidFill>
            <a:srgbClr val="FD17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4" name="Multiplier 193"/>
          <p:cNvSpPr/>
          <p:nvPr/>
        </p:nvSpPr>
        <p:spPr>
          <a:xfrm>
            <a:off x="3906838" y="4811713"/>
            <a:ext cx="317500" cy="346075"/>
          </a:xfrm>
          <a:prstGeom prst="mathMultiply">
            <a:avLst/>
          </a:prstGeom>
          <a:solidFill>
            <a:srgbClr val="FD17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5" name="Multiplier 194"/>
          <p:cNvSpPr/>
          <p:nvPr/>
        </p:nvSpPr>
        <p:spPr>
          <a:xfrm>
            <a:off x="4211638" y="4811713"/>
            <a:ext cx="317500" cy="346075"/>
          </a:xfrm>
          <a:prstGeom prst="mathMultiply">
            <a:avLst/>
          </a:prstGeom>
          <a:solidFill>
            <a:srgbClr val="FD17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6" name="Multiplier 195"/>
          <p:cNvSpPr/>
          <p:nvPr/>
        </p:nvSpPr>
        <p:spPr>
          <a:xfrm>
            <a:off x="4543425" y="4811713"/>
            <a:ext cx="319088" cy="346075"/>
          </a:xfrm>
          <a:prstGeom prst="mathMultiply">
            <a:avLst/>
          </a:prstGeom>
          <a:solidFill>
            <a:srgbClr val="FD17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7" name="Multiplier 196"/>
          <p:cNvSpPr/>
          <p:nvPr/>
        </p:nvSpPr>
        <p:spPr>
          <a:xfrm>
            <a:off x="4862513" y="4811713"/>
            <a:ext cx="317500" cy="346075"/>
          </a:xfrm>
          <a:prstGeom prst="mathMultiply">
            <a:avLst/>
          </a:prstGeom>
          <a:solidFill>
            <a:srgbClr val="FD17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8" name="Multiplier 197"/>
          <p:cNvSpPr/>
          <p:nvPr/>
        </p:nvSpPr>
        <p:spPr>
          <a:xfrm>
            <a:off x="5222875" y="4811713"/>
            <a:ext cx="317500" cy="346075"/>
          </a:xfrm>
          <a:prstGeom prst="mathMultiply">
            <a:avLst/>
          </a:prstGeom>
          <a:solidFill>
            <a:srgbClr val="FD17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9" name="Multiplier 198"/>
          <p:cNvSpPr/>
          <p:nvPr/>
        </p:nvSpPr>
        <p:spPr>
          <a:xfrm>
            <a:off x="5554663" y="4811713"/>
            <a:ext cx="319087" cy="346075"/>
          </a:xfrm>
          <a:prstGeom prst="mathMultiply">
            <a:avLst/>
          </a:prstGeom>
          <a:solidFill>
            <a:srgbClr val="FD17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0" name="Multiplier 199"/>
          <p:cNvSpPr/>
          <p:nvPr/>
        </p:nvSpPr>
        <p:spPr>
          <a:xfrm>
            <a:off x="5900738" y="4826000"/>
            <a:ext cx="319087" cy="346075"/>
          </a:xfrm>
          <a:prstGeom prst="mathMultiply">
            <a:avLst/>
          </a:prstGeom>
          <a:solidFill>
            <a:srgbClr val="FD17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1" name="Multiplier 200"/>
          <p:cNvSpPr/>
          <p:nvPr/>
        </p:nvSpPr>
        <p:spPr>
          <a:xfrm>
            <a:off x="7521575" y="4797425"/>
            <a:ext cx="319088" cy="346075"/>
          </a:xfrm>
          <a:prstGeom prst="mathMultiply">
            <a:avLst/>
          </a:prstGeom>
          <a:solidFill>
            <a:srgbClr val="FD17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4" name="Multiplier 203"/>
          <p:cNvSpPr/>
          <p:nvPr/>
        </p:nvSpPr>
        <p:spPr>
          <a:xfrm>
            <a:off x="2894013" y="4797425"/>
            <a:ext cx="319087" cy="346075"/>
          </a:xfrm>
          <a:prstGeom prst="mathMultiply">
            <a:avLst/>
          </a:prstGeom>
          <a:solidFill>
            <a:srgbClr val="FD17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5" name="Multiplier 204"/>
          <p:cNvSpPr/>
          <p:nvPr/>
        </p:nvSpPr>
        <p:spPr>
          <a:xfrm>
            <a:off x="2228850" y="4797425"/>
            <a:ext cx="319088" cy="346075"/>
          </a:xfrm>
          <a:prstGeom prst="mathMultiply">
            <a:avLst/>
          </a:prstGeom>
          <a:solidFill>
            <a:srgbClr val="FD17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6" name="Multiplier 205"/>
          <p:cNvSpPr/>
          <p:nvPr/>
        </p:nvSpPr>
        <p:spPr>
          <a:xfrm>
            <a:off x="2576513" y="4797425"/>
            <a:ext cx="317500" cy="346075"/>
          </a:xfrm>
          <a:prstGeom prst="mathMultiply">
            <a:avLst/>
          </a:prstGeom>
          <a:solidFill>
            <a:srgbClr val="FD17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3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4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6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7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8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9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1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2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3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4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6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7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8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9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1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2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3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4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60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7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8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9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10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20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300"/>
                            </p:stCondLst>
                            <p:childTnLst>
                              <p:par>
                                <p:cTn id="137" presetID="55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5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5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5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5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5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5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5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5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5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5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5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5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5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5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5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55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998538"/>
            <a:ext cx="8540750" cy="1633537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375517"/>
                </a:solidFill>
                <a:ea typeface="+mn-ea"/>
                <a:cs typeface="Arial" charset="0"/>
              </a:rPr>
              <a:t>NORMAN approach: two main steps to tackle the problem of missing data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890588" y="2714625"/>
            <a:ext cx="7672387" cy="2638425"/>
          </a:xfrm>
        </p:spPr>
        <p:txBody>
          <a:bodyPr/>
          <a:lstStyle/>
          <a:p>
            <a:pPr marL="461963" indent="-461963">
              <a:buFontTx/>
              <a:buAutoNum type="arabicPeriod"/>
            </a:pPr>
            <a:r>
              <a:rPr lang="fr-FR" sz="2500" b="1" dirty="0" err="1" smtClean="0"/>
              <a:t>Categorisation</a:t>
            </a:r>
            <a:r>
              <a:rPr lang="fr-FR" sz="2500" dirty="0" smtClean="0"/>
              <a:t> </a:t>
            </a:r>
            <a:r>
              <a:rPr lang="en-US" sz="2500" dirty="0" smtClean="0"/>
              <a:t>of substances into action categories based on </a:t>
            </a:r>
            <a:r>
              <a:rPr lang="en-US" sz="2500" b="1" i="1" dirty="0" smtClean="0"/>
              <a:t>identified knowledge gaps</a:t>
            </a:r>
          </a:p>
          <a:p>
            <a:pPr marL="461963" indent="-461963">
              <a:buFontTx/>
              <a:buAutoNum type="arabicPeriod"/>
            </a:pPr>
            <a:endParaRPr lang="en-US" sz="2500" dirty="0" smtClean="0"/>
          </a:p>
          <a:p>
            <a:pPr marL="461963" indent="-461963">
              <a:buFontTx/>
              <a:buAutoNum type="arabicPeriod"/>
            </a:pPr>
            <a:r>
              <a:rPr lang="fr-FR" sz="2500" b="1" dirty="0" err="1" smtClean="0"/>
              <a:t>Prioritisation</a:t>
            </a:r>
            <a:r>
              <a:rPr lang="fr-FR" sz="2500" b="1" dirty="0" smtClean="0"/>
              <a:t> </a:t>
            </a:r>
            <a:r>
              <a:rPr lang="fr-FR" sz="2500" dirty="0" smtClean="0"/>
              <a:t>of substances </a:t>
            </a:r>
            <a:r>
              <a:rPr lang="fr-FR" sz="2500" dirty="0" err="1" smtClean="0"/>
              <a:t>within</a:t>
            </a:r>
            <a:r>
              <a:rPr lang="fr-FR" sz="2500" dirty="0" smtClean="0"/>
              <a:t> </a:t>
            </a:r>
            <a:r>
              <a:rPr lang="fr-FR" sz="2500" dirty="0" err="1" smtClean="0"/>
              <a:t>each</a:t>
            </a:r>
            <a:r>
              <a:rPr lang="fr-FR" sz="2500" dirty="0" smtClean="0"/>
              <a:t> </a:t>
            </a:r>
            <a:r>
              <a:rPr lang="fr-FR" sz="2500" dirty="0" err="1" smtClean="0"/>
              <a:t>category</a:t>
            </a:r>
            <a:r>
              <a:rPr lang="fr-FR" sz="2500" dirty="0" smtClean="0"/>
              <a:t> for </a:t>
            </a:r>
            <a:r>
              <a:rPr lang="fr-FR" sz="2500" b="1" i="1" dirty="0" err="1" smtClean="0"/>
              <a:t>further</a:t>
            </a:r>
            <a:r>
              <a:rPr lang="fr-FR" sz="2500" b="1" i="1" dirty="0" smtClean="0"/>
              <a:t> action</a:t>
            </a:r>
            <a:endParaRPr lang="fr-FR" sz="2500" b="1" i="1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7013" y="1149350"/>
            <a:ext cx="7494587" cy="4059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7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3613" y="2855913"/>
            <a:ext cx="2190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Rectangle 2"/>
          <p:cNvSpPr txBox="1">
            <a:spLocks noChangeArrowheads="1"/>
          </p:cNvSpPr>
          <p:nvPr/>
        </p:nvSpPr>
        <p:spPr bwMode="auto">
          <a:xfrm>
            <a:off x="2479675" y="1588"/>
            <a:ext cx="6519863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4" tIns="45702" rIns="91404" bIns="45702" anchor="ctr"/>
          <a:lstStyle/>
          <a:p>
            <a:pPr marL="463271" indent="-463271" algn="ctr" eaLnBrk="0" hangingPunct="0">
              <a:defRPr/>
            </a:pPr>
            <a:r>
              <a:rPr lang="fr-FR" sz="3200" b="1" dirty="0" err="1">
                <a:solidFill>
                  <a:srgbClr val="375517"/>
                </a:solidFill>
                <a:latin typeface="+mj-lt"/>
                <a:cs typeface="Arial" charset="0"/>
              </a:rPr>
              <a:t>Categorisation </a:t>
            </a:r>
            <a:r>
              <a:rPr lang="en-US" sz="3200" b="1" dirty="0" err="1">
                <a:solidFill>
                  <a:srgbClr val="375517"/>
                </a:solidFill>
                <a:latin typeface="+mj-lt"/>
                <a:cs typeface="Arial" charset="0"/>
              </a:rPr>
              <a:t>of substances by identified knowledge gaps</a:t>
            </a:r>
          </a:p>
        </p:txBody>
      </p:sp>
      <p:sp>
        <p:nvSpPr>
          <p:cNvPr id="179" name="Cylindre 178"/>
          <p:cNvSpPr/>
          <p:nvPr/>
        </p:nvSpPr>
        <p:spPr>
          <a:xfrm>
            <a:off x="1122363" y="5472113"/>
            <a:ext cx="1163637" cy="1163637"/>
          </a:xfrm>
          <a:prstGeom prst="can">
            <a:avLst>
              <a:gd name="adj" fmla="val 50000"/>
            </a:avLst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0" name="Cylindre 179"/>
          <p:cNvSpPr/>
          <p:nvPr/>
        </p:nvSpPr>
        <p:spPr>
          <a:xfrm>
            <a:off x="3130550" y="5472113"/>
            <a:ext cx="1163638" cy="1163637"/>
          </a:xfrm>
          <a:prstGeom prst="can">
            <a:avLst>
              <a:gd name="adj" fmla="val 50000"/>
            </a:avLst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1" name="Cylindre 180"/>
          <p:cNvSpPr/>
          <p:nvPr/>
        </p:nvSpPr>
        <p:spPr>
          <a:xfrm>
            <a:off x="5014913" y="5459413"/>
            <a:ext cx="1163637" cy="1163637"/>
          </a:xfrm>
          <a:prstGeom prst="can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2" name="Cylindre 181"/>
          <p:cNvSpPr/>
          <p:nvPr/>
        </p:nvSpPr>
        <p:spPr>
          <a:xfrm>
            <a:off x="6886575" y="5430838"/>
            <a:ext cx="1163638" cy="1163637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4" name="ZoneTexte 183"/>
          <p:cNvSpPr txBox="1"/>
          <p:nvPr/>
        </p:nvSpPr>
        <p:spPr>
          <a:xfrm>
            <a:off x="1219200" y="6081713"/>
            <a:ext cx="85883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800" b="1" dirty="0">
                <a:latin typeface="+mn-lt"/>
              </a:rPr>
              <a:t>Cat.1</a:t>
            </a:r>
          </a:p>
        </p:txBody>
      </p:sp>
      <p:sp>
        <p:nvSpPr>
          <p:cNvPr id="185" name="ZoneTexte 184"/>
          <p:cNvSpPr txBox="1"/>
          <p:nvPr/>
        </p:nvSpPr>
        <p:spPr>
          <a:xfrm>
            <a:off x="3270250" y="6110288"/>
            <a:ext cx="8588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800" b="1" dirty="0">
                <a:latin typeface="+mn-lt"/>
              </a:rPr>
              <a:t>Cat.2</a:t>
            </a:r>
          </a:p>
        </p:txBody>
      </p:sp>
      <p:sp>
        <p:nvSpPr>
          <p:cNvPr id="186" name="ZoneTexte 185"/>
          <p:cNvSpPr txBox="1"/>
          <p:nvPr/>
        </p:nvSpPr>
        <p:spPr>
          <a:xfrm>
            <a:off x="5167313" y="6137275"/>
            <a:ext cx="85883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800" b="1" dirty="0">
                <a:latin typeface="+mn-lt"/>
              </a:rPr>
              <a:t>Cat.3</a:t>
            </a:r>
          </a:p>
        </p:txBody>
      </p:sp>
      <p:sp>
        <p:nvSpPr>
          <p:cNvPr id="187" name="ZoneTexte 186"/>
          <p:cNvSpPr txBox="1"/>
          <p:nvPr/>
        </p:nvSpPr>
        <p:spPr>
          <a:xfrm>
            <a:off x="7038975" y="6137275"/>
            <a:ext cx="85883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800" b="1" dirty="0">
                <a:latin typeface="+mn-lt"/>
              </a:rPr>
              <a:t>Cat. n</a:t>
            </a:r>
          </a:p>
        </p:txBody>
      </p:sp>
      <p:pic>
        <p:nvPicPr>
          <p:cNvPr id="21517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7900" y="3189288"/>
            <a:ext cx="217488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0600" y="4103688"/>
            <a:ext cx="219075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7900" y="4962525"/>
            <a:ext cx="217488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0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0600" y="4684713"/>
            <a:ext cx="2190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1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4888" y="4379913"/>
            <a:ext cx="2190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2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7900" y="3506788"/>
            <a:ext cx="217488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3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7900" y="3798888"/>
            <a:ext cx="217488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4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38413" y="2855913"/>
            <a:ext cx="2190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5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2700" y="3189288"/>
            <a:ext cx="217488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6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65400" y="4103688"/>
            <a:ext cx="219075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7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2700" y="4962525"/>
            <a:ext cx="217488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65400" y="4684713"/>
            <a:ext cx="2190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9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9688" y="4379913"/>
            <a:ext cx="2190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0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2700" y="3506788"/>
            <a:ext cx="217488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1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2700" y="3798888"/>
            <a:ext cx="217488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2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0" y="2870200"/>
            <a:ext cx="217488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3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0200" y="3201988"/>
            <a:ext cx="2190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4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4488" y="4117975"/>
            <a:ext cx="219075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5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0200" y="4976813"/>
            <a:ext cx="219075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6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4488" y="4699000"/>
            <a:ext cx="2190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7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8775" y="4394200"/>
            <a:ext cx="2190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8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0200" y="3521075"/>
            <a:ext cx="2190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9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0200" y="3811588"/>
            <a:ext cx="2190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40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62300" y="2870200"/>
            <a:ext cx="217488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41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5000" y="3201988"/>
            <a:ext cx="2190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42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9288" y="4117975"/>
            <a:ext cx="219075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43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5000" y="4976813"/>
            <a:ext cx="219075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44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9288" y="4699000"/>
            <a:ext cx="2190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45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4394200"/>
            <a:ext cx="2190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46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5000" y="3521075"/>
            <a:ext cx="2190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47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5000" y="3811588"/>
            <a:ext cx="2190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48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4088" y="2843213"/>
            <a:ext cx="219075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49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8375" y="3175000"/>
            <a:ext cx="2190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50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2663" y="4089400"/>
            <a:ext cx="21748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51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8375" y="4948238"/>
            <a:ext cx="2190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52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2663" y="4672013"/>
            <a:ext cx="21748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53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35363" y="4367213"/>
            <a:ext cx="219075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54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8375" y="3494088"/>
            <a:ext cx="219075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55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8375" y="3784600"/>
            <a:ext cx="2190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56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8888" y="2843213"/>
            <a:ext cx="219075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57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3175" y="3175000"/>
            <a:ext cx="2190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58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7463" y="4089400"/>
            <a:ext cx="21748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59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3175" y="4948238"/>
            <a:ext cx="2190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60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7463" y="4672013"/>
            <a:ext cx="21748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61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0163" y="4367213"/>
            <a:ext cx="219075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62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3175" y="3494088"/>
            <a:ext cx="219075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63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3175" y="3784600"/>
            <a:ext cx="2190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64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6700" y="2855913"/>
            <a:ext cx="2190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65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0988" y="3189288"/>
            <a:ext cx="21748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66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3688" y="4103688"/>
            <a:ext cx="219075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67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89400" y="4962525"/>
            <a:ext cx="219075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68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3688" y="4684713"/>
            <a:ext cx="2190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69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7975" y="4379913"/>
            <a:ext cx="2190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70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0988" y="3506788"/>
            <a:ext cx="21748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71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0988" y="3798888"/>
            <a:ext cx="21748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72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2700" y="2855913"/>
            <a:ext cx="2190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73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6988" y="3189288"/>
            <a:ext cx="21748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74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9688" y="4103688"/>
            <a:ext cx="219075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75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6988" y="4962525"/>
            <a:ext cx="217487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76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9688" y="4684713"/>
            <a:ext cx="2190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77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3975" y="4379913"/>
            <a:ext cx="2190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78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6988" y="3506788"/>
            <a:ext cx="21748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79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6988" y="3798888"/>
            <a:ext cx="21748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80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4488" y="2870200"/>
            <a:ext cx="2190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81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8775" y="3201988"/>
            <a:ext cx="2190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82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3063" y="4117975"/>
            <a:ext cx="217487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83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8775" y="4976813"/>
            <a:ext cx="219075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84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3063" y="4699000"/>
            <a:ext cx="21748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85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5763" y="4394200"/>
            <a:ext cx="2190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86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8775" y="3521075"/>
            <a:ext cx="2190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87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8775" y="3811588"/>
            <a:ext cx="2190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88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72300" y="2855913"/>
            <a:ext cx="2190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89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6588" y="3189288"/>
            <a:ext cx="21748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90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9288" y="4103688"/>
            <a:ext cx="219075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91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6588" y="4962525"/>
            <a:ext cx="217487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92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9288" y="4684713"/>
            <a:ext cx="2190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93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3575" y="4379913"/>
            <a:ext cx="2190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94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6588" y="3506788"/>
            <a:ext cx="21748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95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6588" y="3798888"/>
            <a:ext cx="21748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96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2855913"/>
            <a:ext cx="217488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97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48525" y="3189288"/>
            <a:ext cx="219075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98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62813" y="4103688"/>
            <a:ext cx="219075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99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48525" y="4962525"/>
            <a:ext cx="219075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00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62813" y="4684713"/>
            <a:ext cx="2190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01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77100" y="4379913"/>
            <a:ext cx="2190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02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48525" y="3506788"/>
            <a:ext cx="2190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03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48525" y="3798888"/>
            <a:ext cx="219075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04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0625" y="2855913"/>
            <a:ext cx="217488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05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3325" y="3189288"/>
            <a:ext cx="219075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06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7613" y="4103688"/>
            <a:ext cx="219075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07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3325" y="4962525"/>
            <a:ext cx="219075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08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7613" y="4684713"/>
            <a:ext cx="2190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09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0625" y="4379913"/>
            <a:ext cx="217488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10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3325" y="3506788"/>
            <a:ext cx="2190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11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3325" y="3798888"/>
            <a:ext cx="219075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12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02563" y="2870200"/>
            <a:ext cx="2190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13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6850" y="3201988"/>
            <a:ext cx="2190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14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1138" y="4116388"/>
            <a:ext cx="2190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15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6850" y="4976813"/>
            <a:ext cx="219075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16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1138" y="4699000"/>
            <a:ext cx="2190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17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5425" y="4394200"/>
            <a:ext cx="217488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18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6850" y="3521075"/>
            <a:ext cx="2190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19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6850" y="3811588"/>
            <a:ext cx="2190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20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7213" y="2855913"/>
            <a:ext cx="2190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21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500" y="3189288"/>
            <a:ext cx="219075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22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5788" y="4103688"/>
            <a:ext cx="21748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23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500" y="4962525"/>
            <a:ext cx="217488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24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4200" y="4684713"/>
            <a:ext cx="2190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25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8488" y="4379913"/>
            <a:ext cx="2190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26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500" y="3506788"/>
            <a:ext cx="2190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27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500" y="3798888"/>
            <a:ext cx="219075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28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6300" y="2870200"/>
            <a:ext cx="2190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29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0588" y="3201988"/>
            <a:ext cx="21748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30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3288" y="4116388"/>
            <a:ext cx="2190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31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0588" y="4976813"/>
            <a:ext cx="21748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32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3288" y="4699000"/>
            <a:ext cx="2190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33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7575" y="4394200"/>
            <a:ext cx="2190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34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0588" y="3521075"/>
            <a:ext cx="21748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35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0588" y="3811588"/>
            <a:ext cx="21748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36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2525" y="2855913"/>
            <a:ext cx="2190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37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6813" y="3189288"/>
            <a:ext cx="219075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38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6813" y="4962525"/>
            <a:ext cx="219075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39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1100" y="4684713"/>
            <a:ext cx="2190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40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6813" y="3840163"/>
            <a:ext cx="2190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41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6050" y="2855913"/>
            <a:ext cx="2190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42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0338" y="3189288"/>
            <a:ext cx="219075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43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4625" y="4103688"/>
            <a:ext cx="217488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44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0338" y="4962525"/>
            <a:ext cx="219075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45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4625" y="4684713"/>
            <a:ext cx="217488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46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7325" y="4379913"/>
            <a:ext cx="2190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47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0338" y="3506788"/>
            <a:ext cx="2190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48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0338" y="3798888"/>
            <a:ext cx="219075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49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9575" y="2855913"/>
            <a:ext cx="2190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50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3863" y="3189288"/>
            <a:ext cx="21748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51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6563" y="4103688"/>
            <a:ext cx="219075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52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9575" y="4379913"/>
            <a:ext cx="2190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53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3863" y="3506788"/>
            <a:ext cx="21748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54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3863" y="3798888"/>
            <a:ext cx="21748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55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3100" y="2870200"/>
            <a:ext cx="2190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56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7388" y="3201988"/>
            <a:ext cx="21748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57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0088" y="4116388"/>
            <a:ext cx="2190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58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4375" y="4394200"/>
            <a:ext cx="2190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59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7388" y="3521075"/>
            <a:ext cx="21748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60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7388" y="3811588"/>
            <a:ext cx="21748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61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9175" y="2855913"/>
            <a:ext cx="2190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62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3463" y="3189288"/>
            <a:ext cx="21748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63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6163" y="4103688"/>
            <a:ext cx="219075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64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3463" y="4962525"/>
            <a:ext cx="217487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65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6163" y="4684713"/>
            <a:ext cx="2190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66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0450" y="4379913"/>
            <a:ext cx="21907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67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3463" y="3506788"/>
            <a:ext cx="217487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68" name="Picture 2" descr="http://www.clker.com/cliparts/e/3/9/7/1245686792938124914raemi_Check_mark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3463" y="3798888"/>
            <a:ext cx="21748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5" name="Multiplier 584"/>
          <p:cNvSpPr/>
          <p:nvPr/>
        </p:nvSpPr>
        <p:spPr>
          <a:xfrm>
            <a:off x="5749925" y="4627563"/>
            <a:ext cx="319088" cy="346075"/>
          </a:xfrm>
          <a:prstGeom prst="mathMultiply">
            <a:avLst/>
          </a:prstGeom>
          <a:solidFill>
            <a:srgbClr val="FD17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86" name="Multiplier 585"/>
          <p:cNvSpPr/>
          <p:nvPr/>
        </p:nvSpPr>
        <p:spPr>
          <a:xfrm>
            <a:off x="5445125" y="4627563"/>
            <a:ext cx="319088" cy="346075"/>
          </a:xfrm>
          <a:prstGeom prst="mathMultiply">
            <a:avLst/>
          </a:prstGeom>
          <a:solidFill>
            <a:srgbClr val="FD17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87" name="Multiplier 586"/>
          <p:cNvSpPr/>
          <p:nvPr/>
        </p:nvSpPr>
        <p:spPr>
          <a:xfrm>
            <a:off x="5445125" y="4876800"/>
            <a:ext cx="319088" cy="346075"/>
          </a:xfrm>
          <a:prstGeom prst="mathMultiply">
            <a:avLst/>
          </a:prstGeom>
          <a:solidFill>
            <a:srgbClr val="FD17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88" name="Multiplier 587"/>
          <p:cNvSpPr/>
          <p:nvPr/>
        </p:nvSpPr>
        <p:spPr>
          <a:xfrm>
            <a:off x="5749925" y="4891088"/>
            <a:ext cx="319088" cy="346075"/>
          </a:xfrm>
          <a:prstGeom prst="mathMultiply">
            <a:avLst/>
          </a:prstGeom>
          <a:solidFill>
            <a:srgbClr val="FD17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89" name="Multiplier 588"/>
          <p:cNvSpPr/>
          <p:nvPr/>
        </p:nvSpPr>
        <p:spPr>
          <a:xfrm>
            <a:off x="4903788" y="3449638"/>
            <a:ext cx="319087" cy="346075"/>
          </a:xfrm>
          <a:prstGeom prst="mathMultiply">
            <a:avLst/>
          </a:prstGeom>
          <a:solidFill>
            <a:srgbClr val="FD17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90" name="Multiplier 589"/>
          <p:cNvSpPr/>
          <p:nvPr/>
        </p:nvSpPr>
        <p:spPr>
          <a:xfrm>
            <a:off x="4903788" y="4044950"/>
            <a:ext cx="319087" cy="347663"/>
          </a:xfrm>
          <a:prstGeom prst="mathMultiply">
            <a:avLst/>
          </a:prstGeom>
          <a:solidFill>
            <a:srgbClr val="FD17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91" name="Multiplier 590"/>
          <p:cNvSpPr/>
          <p:nvPr/>
        </p:nvSpPr>
        <p:spPr>
          <a:xfrm>
            <a:off x="4903788" y="4322763"/>
            <a:ext cx="319087" cy="346075"/>
          </a:xfrm>
          <a:prstGeom prst="mathMultiply">
            <a:avLst/>
          </a:prstGeom>
          <a:solidFill>
            <a:srgbClr val="FD17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98" name="ZoneTexte 597"/>
          <p:cNvSpPr txBox="1"/>
          <p:nvPr/>
        </p:nvSpPr>
        <p:spPr>
          <a:xfrm>
            <a:off x="650875" y="2813050"/>
            <a:ext cx="85883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600" b="1" dirty="0" err="1">
                <a:latin typeface="+mn-lt"/>
              </a:rPr>
              <a:t>Subs</a:t>
            </a:r>
            <a:r>
              <a:rPr lang="fr-FR" sz="1600" b="1" dirty="0">
                <a:latin typeface="+mn-lt"/>
              </a:rPr>
              <a:t>.1</a:t>
            </a:r>
          </a:p>
        </p:txBody>
      </p:sp>
      <p:sp>
        <p:nvSpPr>
          <p:cNvPr id="599" name="ZoneTexte 598"/>
          <p:cNvSpPr txBox="1"/>
          <p:nvPr/>
        </p:nvSpPr>
        <p:spPr>
          <a:xfrm>
            <a:off x="650875" y="3103563"/>
            <a:ext cx="8588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600" b="1" dirty="0" err="1">
                <a:latin typeface="+mn-lt"/>
              </a:rPr>
              <a:t>Subs</a:t>
            </a:r>
            <a:r>
              <a:rPr lang="fr-FR" sz="1600" b="1" dirty="0">
                <a:latin typeface="+mn-lt"/>
              </a:rPr>
              <a:t>.2</a:t>
            </a:r>
          </a:p>
        </p:txBody>
      </p:sp>
      <p:sp>
        <p:nvSpPr>
          <p:cNvPr id="600" name="ZoneTexte 599"/>
          <p:cNvSpPr txBox="1"/>
          <p:nvPr/>
        </p:nvSpPr>
        <p:spPr>
          <a:xfrm>
            <a:off x="650875" y="3408363"/>
            <a:ext cx="8588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600" b="1" dirty="0" err="1">
                <a:latin typeface="+mn-lt"/>
              </a:rPr>
              <a:t>Subs</a:t>
            </a:r>
            <a:r>
              <a:rPr lang="fr-FR" sz="1600" b="1" dirty="0">
                <a:latin typeface="+mn-lt"/>
              </a:rPr>
              <a:t>.3</a:t>
            </a:r>
          </a:p>
        </p:txBody>
      </p:sp>
      <p:sp>
        <p:nvSpPr>
          <p:cNvPr id="601" name="ZoneTexte 600"/>
          <p:cNvSpPr txBox="1"/>
          <p:nvPr/>
        </p:nvSpPr>
        <p:spPr>
          <a:xfrm>
            <a:off x="652463" y="3698875"/>
            <a:ext cx="828675" cy="33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600" b="1" dirty="0" err="1">
                <a:latin typeface="+mn-lt"/>
              </a:rPr>
              <a:t>Subs</a:t>
            </a:r>
            <a:r>
              <a:rPr lang="fr-FR" sz="1600" b="1" dirty="0">
                <a:latin typeface="+mn-lt"/>
              </a:rPr>
              <a:t>.4</a:t>
            </a:r>
          </a:p>
        </p:txBody>
      </p:sp>
      <p:sp>
        <p:nvSpPr>
          <p:cNvPr id="602" name="ZoneTexte 601"/>
          <p:cNvSpPr txBox="1"/>
          <p:nvPr/>
        </p:nvSpPr>
        <p:spPr>
          <a:xfrm>
            <a:off x="650875" y="3989388"/>
            <a:ext cx="858838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600" b="1" dirty="0" err="1">
                <a:latin typeface="+mn-lt"/>
              </a:rPr>
              <a:t>Subs</a:t>
            </a:r>
            <a:r>
              <a:rPr lang="fr-FR" sz="1600" b="1" dirty="0">
                <a:latin typeface="+mn-lt"/>
              </a:rPr>
              <a:t>.5</a:t>
            </a:r>
          </a:p>
        </p:txBody>
      </p:sp>
      <p:sp>
        <p:nvSpPr>
          <p:cNvPr id="603" name="ZoneTexte 602"/>
          <p:cNvSpPr txBox="1"/>
          <p:nvPr/>
        </p:nvSpPr>
        <p:spPr>
          <a:xfrm>
            <a:off x="650875" y="4294188"/>
            <a:ext cx="858838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600" b="1" dirty="0" err="1">
                <a:latin typeface="+mn-lt"/>
              </a:rPr>
              <a:t>Subs</a:t>
            </a:r>
            <a:r>
              <a:rPr lang="fr-FR" sz="1600" b="1" dirty="0">
                <a:latin typeface="+mn-lt"/>
              </a:rPr>
              <a:t>.6</a:t>
            </a:r>
          </a:p>
        </p:txBody>
      </p:sp>
      <p:sp>
        <p:nvSpPr>
          <p:cNvPr id="605" name="ZoneTexte 604"/>
          <p:cNvSpPr txBox="1"/>
          <p:nvPr/>
        </p:nvSpPr>
        <p:spPr>
          <a:xfrm>
            <a:off x="650875" y="4598988"/>
            <a:ext cx="858838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600" b="1" dirty="0" err="1">
                <a:latin typeface="+mn-lt"/>
              </a:rPr>
              <a:t>Subs</a:t>
            </a:r>
            <a:r>
              <a:rPr lang="fr-FR" sz="1600" b="1" dirty="0">
                <a:latin typeface="+mn-lt"/>
              </a:rPr>
              <a:t>.7</a:t>
            </a:r>
          </a:p>
        </p:txBody>
      </p:sp>
      <p:sp>
        <p:nvSpPr>
          <p:cNvPr id="606" name="ZoneTexte 605"/>
          <p:cNvSpPr txBox="1"/>
          <p:nvPr/>
        </p:nvSpPr>
        <p:spPr>
          <a:xfrm>
            <a:off x="650875" y="4903788"/>
            <a:ext cx="858838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600" b="1" dirty="0" err="1">
                <a:latin typeface="+mn-lt"/>
              </a:rPr>
              <a:t>Subs.n</a:t>
            </a:r>
            <a:endParaRPr lang="fr-FR" sz="1600" b="1" dirty="0">
              <a:latin typeface="+mn-lt"/>
            </a:endParaRPr>
          </a:p>
        </p:txBody>
      </p:sp>
      <p:sp>
        <p:nvSpPr>
          <p:cNvPr id="183" name="Rectangle 11"/>
          <p:cNvSpPr>
            <a:spLocks noChangeArrowheads="1"/>
          </p:cNvSpPr>
          <p:nvPr/>
        </p:nvSpPr>
        <p:spPr bwMode="auto">
          <a:xfrm>
            <a:off x="7827036" y="6559202"/>
            <a:ext cx="1316964" cy="298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550" tIns="41274" rIns="82550" bIns="41274">
            <a:spAutoFit/>
          </a:bodyPr>
          <a:lstStyle/>
          <a:p>
            <a:r>
              <a:rPr lang="fr-FR" i="1" dirty="0" smtClean="0"/>
              <a:t>F. Botta,  2014</a:t>
            </a:r>
            <a:endParaRPr lang="fr-FR" i="1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1717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1717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1717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1717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1717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1717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1717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1717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215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1717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215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215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215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1717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15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15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215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1717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215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215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215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1717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15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215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215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1717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215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15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215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1717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215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215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15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1717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15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15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215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1717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215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215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215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1717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215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215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215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1717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215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215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215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1717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215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215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215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1717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215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215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215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1717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215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215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215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1717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215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15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216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1717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216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216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216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1717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16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216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000" fill="hold"/>
                                        <p:tgtEl>
                                          <p:spTgt spid="216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1717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216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216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216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1717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216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216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216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1717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216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216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216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1717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216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216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216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1717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216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216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2000" fill="hold"/>
                                        <p:tgtEl>
                                          <p:spTgt spid="216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1717"/>
                                      </p:to>
                                    </p:animClr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216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216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21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1717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21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216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2000" fill="hold"/>
                                        <p:tgtEl>
                                          <p:spTgt spid="216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1717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216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216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2000" fill="hold"/>
                                        <p:tgtEl>
                                          <p:spTgt spid="216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1717"/>
                                      </p:to>
                                    </p:animClr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216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216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2000" fill="hold"/>
                                        <p:tgtEl>
                                          <p:spTgt spid="216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1717"/>
                                      </p:to>
                                    </p:animClr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216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216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2000" fill="hold"/>
                                        <p:tgtEl>
                                          <p:spTgt spid="216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1717"/>
                                      </p:to>
                                    </p:animClr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216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216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2000" fill="hold"/>
                                        <p:tgtEl>
                                          <p:spTgt spid="216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1717"/>
                                      </p:to>
                                    </p:animClr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216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216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2000" fill="hold"/>
                                        <p:tgtEl>
                                          <p:spTgt spid="216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1717"/>
                                      </p:to>
                                    </p:animClr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216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216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2000" fill="hold"/>
                                        <p:tgtEl>
                                          <p:spTgt spid="216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1717"/>
                                      </p:to>
                                    </p:animClr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216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216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2000" fill="hold"/>
                                        <p:tgtEl>
                                          <p:spTgt spid="216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1717"/>
                                      </p:to>
                                    </p:animClr>
                                    <p:set>
                                      <p:cBhvr>
                                        <p:cTn id="159" dur="2000" fill="hold"/>
                                        <p:tgtEl>
                                          <p:spTgt spid="216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2000" fill="hold"/>
                                        <p:tgtEl>
                                          <p:spTgt spid="216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2000" fill="hold"/>
                                        <p:tgtEl>
                                          <p:spTgt spid="216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1717"/>
                                      </p:to>
                                    </p:animClr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216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2000" fill="hold"/>
                                        <p:tgtEl>
                                          <p:spTgt spid="216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2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1717"/>
                                      </p:to>
                                    </p:animClr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2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0" dur="2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1717"/>
                                      </p:to>
                                    </p:animClr>
                                    <p:set>
                                      <p:cBhvr>
                                        <p:cTn id="171" dur="2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2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2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1717"/>
                                      </p:to>
                                    </p:animClr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2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1717"/>
                                      </p:to>
                                    </p:animClr>
                                    <p:set>
                                      <p:cBhvr>
                                        <p:cTn id="179" dur="2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2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2000" fill="hold"/>
                                        <p:tgtEl>
                                          <p:spTgt spid="215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1717"/>
                                      </p:to>
                                    </p:animClr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215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215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6" dur="2000" fill="hold"/>
                                        <p:tgtEl>
                                          <p:spTgt spid="215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1717"/>
                                      </p:to>
                                    </p:animClr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215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2000" fill="hold"/>
                                        <p:tgtEl>
                                          <p:spTgt spid="215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2000" fill="hold"/>
                                        <p:tgtEl>
                                          <p:spTgt spid="215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1717"/>
                                      </p:to>
                                    </p:animClr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215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2000" fill="hold"/>
                                        <p:tgtEl>
                                          <p:spTgt spid="215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4" dur="2000" fill="hold"/>
                                        <p:tgtEl>
                                          <p:spTgt spid="215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1717"/>
                                      </p:to>
                                    </p:animClr>
                                    <p:set>
                                      <p:cBhvr>
                                        <p:cTn id="195" dur="2000" fill="hold"/>
                                        <p:tgtEl>
                                          <p:spTgt spid="215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215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8" dur="2000" fill="hold"/>
                                        <p:tgtEl>
                                          <p:spTgt spid="215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1717"/>
                                      </p:to>
                                    </p:animClr>
                                    <p:set>
                                      <p:cBhvr>
                                        <p:cTn id="199" dur="2000" fill="hold"/>
                                        <p:tgtEl>
                                          <p:spTgt spid="215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2000" fill="hold"/>
                                        <p:tgtEl>
                                          <p:spTgt spid="215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2000" fill="hold"/>
                                        <p:tgtEl>
                                          <p:spTgt spid="215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1717"/>
                                      </p:to>
                                    </p:animClr>
                                    <p:set>
                                      <p:cBhvr>
                                        <p:cTn id="203" dur="2000" fill="hold"/>
                                        <p:tgtEl>
                                          <p:spTgt spid="215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2000" fill="hold"/>
                                        <p:tgtEl>
                                          <p:spTgt spid="215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6" dur="2000" fill="hold"/>
                                        <p:tgtEl>
                                          <p:spTgt spid="216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1717"/>
                                      </p:to>
                                    </p:animClr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216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2000" fill="hold"/>
                                        <p:tgtEl>
                                          <p:spTgt spid="216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0" dur="2000" fill="hold"/>
                                        <p:tgtEl>
                                          <p:spTgt spid="216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1717"/>
                                      </p:to>
                                    </p:animClr>
                                    <p:set>
                                      <p:cBhvr>
                                        <p:cTn id="211" dur="2000" fill="hold"/>
                                        <p:tgtEl>
                                          <p:spTgt spid="216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2000" fill="hold"/>
                                        <p:tgtEl>
                                          <p:spTgt spid="216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4" dur="2000" fill="hold"/>
                                        <p:tgtEl>
                                          <p:spTgt spid="216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1717"/>
                                      </p:to>
                                    </p:animClr>
                                    <p:set>
                                      <p:cBhvr>
                                        <p:cTn id="215" dur="2000" fill="hold"/>
                                        <p:tgtEl>
                                          <p:spTgt spid="216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6" dur="2000" fill="hold"/>
                                        <p:tgtEl>
                                          <p:spTgt spid="216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2000" fill="hold"/>
                                        <p:tgtEl>
                                          <p:spTgt spid="216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1717"/>
                                      </p:to>
                                    </p:animClr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216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2000" fill="hold"/>
                                        <p:tgtEl>
                                          <p:spTgt spid="216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2" dur="2000" fill="hold"/>
                                        <p:tgtEl>
                                          <p:spTgt spid="216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1717"/>
                                      </p:to>
                                    </p:animClr>
                                    <p:set>
                                      <p:cBhvr>
                                        <p:cTn id="223" dur="2000" fill="hold"/>
                                        <p:tgtEl>
                                          <p:spTgt spid="216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4" dur="2000" fill="hold"/>
                                        <p:tgtEl>
                                          <p:spTgt spid="216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6" dur="2000" fill="hold"/>
                                        <p:tgtEl>
                                          <p:spTgt spid="216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1717"/>
                                      </p:to>
                                    </p:animClr>
                                    <p:set>
                                      <p:cBhvr>
                                        <p:cTn id="227" dur="2000" fill="hold"/>
                                        <p:tgtEl>
                                          <p:spTgt spid="216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8" dur="2000" fill="hold"/>
                                        <p:tgtEl>
                                          <p:spTgt spid="216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0" dur="2000" fill="hold"/>
                                        <p:tgtEl>
                                          <p:spTgt spid="216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1717"/>
                                      </p:to>
                                    </p:animClr>
                                    <p:set>
                                      <p:cBhvr>
                                        <p:cTn id="231" dur="2000" fill="hold"/>
                                        <p:tgtEl>
                                          <p:spTgt spid="216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2" dur="2000" fill="hold"/>
                                        <p:tgtEl>
                                          <p:spTgt spid="216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4" dur="2000" fill="hold"/>
                                        <p:tgtEl>
                                          <p:spTgt spid="216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1717"/>
                                      </p:to>
                                    </p:animClr>
                                    <p:set>
                                      <p:cBhvr>
                                        <p:cTn id="235" dur="2000" fill="hold"/>
                                        <p:tgtEl>
                                          <p:spTgt spid="216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6" dur="2000" fill="hold"/>
                                        <p:tgtEl>
                                          <p:spTgt spid="216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8" dur="2000" fill="hold"/>
                                        <p:tgtEl>
                                          <p:spTgt spid="216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1717"/>
                                      </p:to>
                                    </p:animClr>
                                    <p:set>
                                      <p:cBhvr>
                                        <p:cTn id="239" dur="2000" fill="hold"/>
                                        <p:tgtEl>
                                          <p:spTgt spid="216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216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2" dur="2000" fill="hold"/>
                                        <p:tgtEl>
                                          <p:spTgt spid="216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1717"/>
                                      </p:to>
                                    </p:animClr>
                                    <p:set>
                                      <p:cBhvr>
                                        <p:cTn id="243" dur="2000" fill="hold"/>
                                        <p:tgtEl>
                                          <p:spTgt spid="216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4" dur="2000" fill="hold"/>
                                        <p:tgtEl>
                                          <p:spTgt spid="216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6" dur="2000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1717"/>
                                      </p:to>
                                    </p:animClr>
                                    <p:set>
                                      <p:cBhvr>
                                        <p:cTn id="247" dur="2000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2000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0" dur="20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1717"/>
                                      </p:to>
                                    </p:animClr>
                                    <p:set>
                                      <p:cBhvr>
                                        <p:cTn id="251" dur="20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2" dur="20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4" dur="20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1717"/>
                                      </p:to>
                                    </p:animClr>
                                    <p:set>
                                      <p:cBhvr>
                                        <p:cTn id="255" dur="20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6" dur="20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23 0.03491 L -0.00782 0.13295 C -0.00521 0.15353 0.00138 0.18335 0.0085 0.2141 C 0.01666 0.24994 0.02343 0.27838 0.02986 0.29803 L 0.05798 0.3896 " pathEditMode="relative" rAng="4387686" ptsTypes="FffFF">
                                      <p:cBhvr>
                                        <p:cTn id="260" dur="2000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" y="179"/>
                                    </p:animMotion>
                                  </p:childTnLst>
                                </p:cTn>
                              </p:par>
                              <p:par>
                                <p:cTn id="261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7 0.0296 L -0.00417 0.11838 C -0.00139 0.13688 0.00503 0.16393 0.01284 0.19029 C 0.02274 0.22104 0.03159 0.24486 0.03941 0.2615 L 0.07604 0.33804 " pathEditMode="relative" rAng="4077621" ptsTypes="FffFF">
                                      <p:cBhvr>
                                        <p:cTn id="262" dur="2000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58"/>
                                    </p:animMotion>
                                  </p:childTnLst>
                                </p:cTn>
                              </p:par>
                              <p:par>
                                <p:cTn id="263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1133 L -0.01094 0.1052 C -0.01302 0.12485 -0.00816 0.14959 -0.00122 0.17456 C 0.00729 0.20254 0.01753 0.22427 0.02968 0.2363 L 0.08489 0.29433 " pathEditMode="relative" rAng="4086976" ptsTypes="FffFF">
                                      <p:cBhvr>
                                        <p:cTn id="264" dur="2000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8" dur="2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C51A"/>
                                      </p:to>
                                    </p:animClr>
                                    <p:set>
                                      <p:cBhvr>
                                        <p:cTn id="269" dur="2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0" dur="2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2" dur="2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C51A"/>
                                      </p:to>
                                    </p:animClr>
                                    <p:set>
                                      <p:cBhvr>
                                        <p:cTn id="273" dur="2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2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6" dur="2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C51A"/>
                                      </p:to>
                                    </p:animClr>
                                    <p:set>
                                      <p:cBhvr>
                                        <p:cTn id="277" dur="2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8" dur="2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0" dur="20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C51A"/>
                                      </p:to>
                                    </p:animClr>
                                    <p:set>
                                      <p:cBhvr>
                                        <p:cTn id="281" dur="20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2" dur="20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4" dur="2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C51A"/>
                                      </p:to>
                                    </p:animClr>
                                    <p:set>
                                      <p:cBhvr>
                                        <p:cTn id="285" dur="2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6" dur="2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8" dur="2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C51A"/>
                                      </p:to>
                                    </p:animClr>
                                    <p:set>
                                      <p:cBhvr>
                                        <p:cTn id="289" dur="2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0" dur="2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2" dur="2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C51A"/>
                                      </p:to>
                                    </p:animClr>
                                    <p:set>
                                      <p:cBhvr>
                                        <p:cTn id="293" dur="2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4" dur="20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6" dur="2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C51A"/>
                                      </p:to>
                                    </p:animClr>
                                    <p:set>
                                      <p:cBhvr>
                                        <p:cTn id="297" dur="2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8" dur="2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0" dur="2000" fill="hold"/>
                                        <p:tgtEl>
                                          <p:spTgt spid="215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C51A"/>
                                      </p:to>
                                    </p:animClr>
                                    <p:set>
                                      <p:cBhvr>
                                        <p:cTn id="301" dur="2000" fill="hold"/>
                                        <p:tgtEl>
                                          <p:spTgt spid="215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2" dur="2000" fill="hold"/>
                                        <p:tgtEl>
                                          <p:spTgt spid="215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4" dur="2000" fill="hold"/>
                                        <p:tgtEl>
                                          <p:spTgt spid="215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C51A"/>
                                      </p:to>
                                    </p:animClr>
                                    <p:set>
                                      <p:cBhvr>
                                        <p:cTn id="305" dur="2000" fill="hold"/>
                                        <p:tgtEl>
                                          <p:spTgt spid="215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6" dur="2000" fill="hold"/>
                                        <p:tgtEl>
                                          <p:spTgt spid="215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8" dur="2000" fill="hold"/>
                                        <p:tgtEl>
                                          <p:spTgt spid="215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C51A"/>
                                      </p:to>
                                    </p:animClr>
                                    <p:set>
                                      <p:cBhvr>
                                        <p:cTn id="309" dur="2000" fill="hold"/>
                                        <p:tgtEl>
                                          <p:spTgt spid="215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0" dur="2000" fill="hold"/>
                                        <p:tgtEl>
                                          <p:spTgt spid="215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2" dur="2000" fill="hold"/>
                                        <p:tgtEl>
                                          <p:spTgt spid="215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C51A"/>
                                      </p:to>
                                    </p:animClr>
                                    <p:set>
                                      <p:cBhvr>
                                        <p:cTn id="313" dur="2000" fill="hold"/>
                                        <p:tgtEl>
                                          <p:spTgt spid="215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4" dur="2000" fill="hold"/>
                                        <p:tgtEl>
                                          <p:spTgt spid="215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6" dur="2000" fill="hold"/>
                                        <p:tgtEl>
                                          <p:spTgt spid="215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C51A"/>
                                      </p:to>
                                    </p:animClr>
                                    <p:set>
                                      <p:cBhvr>
                                        <p:cTn id="317" dur="2000" fill="hold"/>
                                        <p:tgtEl>
                                          <p:spTgt spid="215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8" dur="2000" fill="hold"/>
                                        <p:tgtEl>
                                          <p:spTgt spid="215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0" dur="2000" fill="hold"/>
                                        <p:tgtEl>
                                          <p:spTgt spid="215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C51A"/>
                                      </p:to>
                                    </p:animClr>
                                    <p:set>
                                      <p:cBhvr>
                                        <p:cTn id="321" dur="2000" fill="hold"/>
                                        <p:tgtEl>
                                          <p:spTgt spid="215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2" dur="2000" fill="hold"/>
                                        <p:tgtEl>
                                          <p:spTgt spid="215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4" dur="2000" fill="hold"/>
                                        <p:tgtEl>
                                          <p:spTgt spid="215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C51A"/>
                                      </p:to>
                                    </p:animClr>
                                    <p:set>
                                      <p:cBhvr>
                                        <p:cTn id="325" dur="2000" fill="hold"/>
                                        <p:tgtEl>
                                          <p:spTgt spid="215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6" dur="2000" fill="hold"/>
                                        <p:tgtEl>
                                          <p:spTgt spid="215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8" dur="2000" fill="hold"/>
                                        <p:tgtEl>
                                          <p:spTgt spid="215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C51A"/>
                                      </p:to>
                                    </p:animClr>
                                    <p:set>
                                      <p:cBhvr>
                                        <p:cTn id="329" dur="2000" fill="hold"/>
                                        <p:tgtEl>
                                          <p:spTgt spid="215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0" dur="2000" fill="hold"/>
                                        <p:tgtEl>
                                          <p:spTgt spid="215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2" dur="2000" fill="hold"/>
                                        <p:tgtEl>
                                          <p:spTgt spid="215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C51A"/>
                                      </p:to>
                                    </p:animClr>
                                    <p:set>
                                      <p:cBhvr>
                                        <p:cTn id="333" dur="2000" fill="hold"/>
                                        <p:tgtEl>
                                          <p:spTgt spid="215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4" dur="2000" fill="hold"/>
                                        <p:tgtEl>
                                          <p:spTgt spid="215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6" dur="2000" fill="hold"/>
                                        <p:tgtEl>
                                          <p:spTgt spid="215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C51A"/>
                                      </p:to>
                                    </p:animClr>
                                    <p:set>
                                      <p:cBhvr>
                                        <p:cTn id="337" dur="2000" fill="hold"/>
                                        <p:tgtEl>
                                          <p:spTgt spid="215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8" dur="2000" fill="hold"/>
                                        <p:tgtEl>
                                          <p:spTgt spid="215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0" dur="2000" fill="hold"/>
                                        <p:tgtEl>
                                          <p:spTgt spid="21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C51A"/>
                                      </p:to>
                                    </p:animClr>
                                    <p:set>
                                      <p:cBhvr>
                                        <p:cTn id="341" dur="2000" fill="hold"/>
                                        <p:tgtEl>
                                          <p:spTgt spid="21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2" dur="2000" fill="hold"/>
                                        <p:tgtEl>
                                          <p:spTgt spid="215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4" dur="2000" fill="hold"/>
                                        <p:tgtEl>
                                          <p:spTgt spid="215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C51A"/>
                                      </p:to>
                                    </p:animClr>
                                    <p:set>
                                      <p:cBhvr>
                                        <p:cTn id="345" dur="2000" fill="hold"/>
                                        <p:tgtEl>
                                          <p:spTgt spid="215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6" dur="2000" fill="hold"/>
                                        <p:tgtEl>
                                          <p:spTgt spid="215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8" dur="2000" fill="hold"/>
                                        <p:tgtEl>
                                          <p:spTgt spid="215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C51A"/>
                                      </p:to>
                                    </p:animClr>
                                    <p:set>
                                      <p:cBhvr>
                                        <p:cTn id="349" dur="2000" fill="hold"/>
                                        <p:tgtEl>
                                          <p:spTgt spid="215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0" dur="2000" fill="hold"/>
                                        <p:tgtEl>
                                          <p:spTgt spid="215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2" dur="2000" fill="hold"/>
                                        <p:tgtEl>
                                          <p:spTgt spid="216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C51A"/>
                                      </p:to>
                                    </p:animClr>
                                    <p:set>
                                      <p:cBhvr>
                                        <p:cTn id="353" dur="2000" fill="hold"/>
                                        <p:tgtEl>
                                          <p:spTgt spid="216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4" dur="2000" fill="hold"/>
                                        <p:tgtEl>
                                          <p:spTgt spid="216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6" dur="2000" fill="hold"/>
                                        <p:tgtEl>
                                          <p:spTgt spid="216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C51A"/>
                                      </p:to>
                                    </p:animClr>
                                    <p:set>
                                      <p:cBhvr>
                                        <p:cTn id="357" dur="2000" fill="hold"/>
                                        <p:tgtEl>
                                          <p:spTgt spid="216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8" dur="2000" fill="hold"/>
                                        <p:tgtEl>
                                          <p:spTgt spid="216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0" dur="2000" fill="hold"/>
                                        <p:tgtEl>
                                          <p:spTgt spid="216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C51A"/>
                                      </p:to>
                                    </p:animClr>
                                    <p:set>
                                      <p:cBhvr>
                                        <p:cTn id="361" dur="2000" fill="hold"/>
                                        <p:tgtEl>
                                          <p:spTgt spid="216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2" dur="2000" fill="hold"/>
                                        <p:tgtEl>
                                          <p:spTgt spid="216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4" dur="2000" fill="hold"/>
                                        <p:tgtEl>
                                          <p:spTgt spid="216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C51A"/>
                                      </p:to>
                                    </p:animClr>
                                    <p:set>
                                      <p:cBhvr>
                                        <p:cTn id="365" dur="2000" fill="hold"/>
                                        <p:tgtEl>
                                          <p:spTgt spid="216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6" dur="2000" fill="hold"/>
                                        <p:tgtEl>
                                          <p:spTgt spid="216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8" dur="2000" fill="hold"/>
                                        <p:tgtEl>
                                          <p:spTgt spid="216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C51A"/>
                                      </p:to>
                                    </p:animClr>
                                    <p:set>
                                      <p:cBhvr>
                                        <p:cTn id="369" dur="2000" fill="hold"/>
                                        <p:tgtEl>
                                          <p:spTgt spid="216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0" dur="2000" fill="hold"/>
                                        <p:tgtEl>
                                          <p:spTgt spid="216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2" dur="2000" fill="hold"/>
                                        <p:tgtEl>
                                          <p:spTgt spid="216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C51A"/>
                                      </p:to>
                                    </p:animClr>
                                    <p:set>
                                      <p:cBhvr>
                                        <p:cTn id="373" dur="2000" fill="hold"/>
                                        <p:tgtEl>
                                          <p:spTgt spid="216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4" dur="2000" fill="hold"/>
                                        <p:tgtEl>
                                          <p:spTgt spid="216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6" dur="2000" fill="hold"/>
                                        <p:tgtEl>
                                          <p:spTgt spid="216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C51A"/>
                                      </p:to>
                                    </p:animClr>
                                    <p:set>
                                      <p:cBhvr>
                                        <p:cTn id="377" dur="2000" fill="hold"/>
                                        <p:tgtEl>
                                          <p:spTgt spid="216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8" dur="2000" fill="hold"/>
                                        <p:tgtEl>
                                          <p:spTgt spid="216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0" dur="2000" fill="hold"/>
                                        <p:tgtEl>
                                          <p:spTgt spid="216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C51A"/>
                                      </p:to>
                                    </p:animClr>
                                    <p:set>
                                      <p:cBhvr>
                                        <p:cTn id="381" dur="2000" fill="hold"/>
                                        <p:tgtEl>
                                          <p:spTgt spid="216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2" dur="2000" fill="hold"/>
                                        <p:tgtEl>
                                          <p:spTgt spid="216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4" dur="2000" fill="hold"/>
                                        <p:tgtEl>
                                          <p:spTgt spid="216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C51A"/>
                                      </p:to>
                                    </p:animClr>
                                    <p:set>
                                      <p:cBhvr>
                                        <p:cTn id="385" dur="2000" fill="hold"/>
                                        <p:tgtEl>
                                          <p:spTgt spid="216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6" dur="2000" fill="hold"/>
                                        <p:tgtEl>
                                          <p:spTgt spid="216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8" dur="2000" fill="hold"/>
                                        <p:tgtEl>
                                          <p:spTgt spid="216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C51A"/>
                                      </p:to>
                                    </p:animClr>
                                    <p:set>
                                      <p:cBhvr>
                                        <p:cTn id="389" dur="2000" fill="hold"/>
                                        <p:tgtEl>
                                          <p:spTgt spid="216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0" dur="2000" fill="hold"/>
                                        <p:tgtEl>
                                          <p:spTgt spid="216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2" dur="2000" fill="hold"/>
                                        <p:tgtEl>
                                          <p:spTgt spid="216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C51A"/>
                                      </p:to>
                                    </p:animClr>
                                    <p:set>
                                      <p:cBhvr>
                                        <p:cTn id="393" dur="2000" fill="hold"/>
                                        <p:tgtEl>
                                          <p:spTgt spid="216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4" dur="2000" fill="hold"/>
                                        <p:tgtEl>
                                          <p:spTgt spid="216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6" dur="2000" fill="hold"/>
                                        <p:tgtEl>
                                          <p:spTgt spid="216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C51A"/>
                                      </p:to>
                                    </p:animClr>
                                    <p:set>
                                      <p:cBhvr>
                                        <p:cTn id="397" dur="2000" fill="hold"/>
                                        <p:tgtEl>
                                          <p:spTgt spid="216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8" dur="2000" fill="hold"/>
                                        <p:tgtEl>
                                          <p:spTgt spid="216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0" dur="2000" fill="hold"/>
                                        <p:tgtEl>
                                          <p:spTgt spid="216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C51A"/>
                                      </p:to>
                                    </p:animClr>
                                    <p:set>
                                      <p:cBhvr>
                                        <p:cTn id="401" dur="2000" fill="hold"/>
                                        <p:tgtEl>
                                          <p:spTgt spid="216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2" dur="2000" fill="hold"/>
                                        <p:tgtEl>
                                          <p:spTgt spid="216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4" dur="2000" fill="hold"/>
                                        <p:tgtEl>
                                          <p:spTgt spid="216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C51A"/>
                                      </p:to>
                                    </p:animClr>
                                    <p:set>
                                      <p:cBhvr>
                                        <p:cTn id="405" dur="2000" fill="hold"/>
                                        <p:tgtEl>
                                          <p:spTgt spid="216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6" dur="2000" fill="hold"/>
                                        <p:tgtEl>
                                          <p:spTgt spid="216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8" dur="2000" fill="hold"/>
                                        <p:tgtEl>
                                          <p:spTgt spid="216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C51A"/>
                                      </p:to>
                                    </p:animClr>
                                    <p:set>
                                      <p:cBhvr>
                                        <p:cTn id="409" dur="2000" fill="hold"/>
                                        <p:tgtEl>
                                          <p:spTgt spid="216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0" dur="2000" fill="hold"/>
                                        <p:tgtEl>
                                          <p:spTgt spid="216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2" dur="2000" fill="hold"/>
                                        <p:tgtEl>
                                          <p:spTgt spid="216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C51A"/>
                                      </p:to>
                                    </p:animClr>
                                    <p:set>
                                      <p:cBhvr>
                                        <p:cTn id="413" dur="2000" fill="hold"/>
                                        <p:tgtEl>
                                          <p:spTgt spid="216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4" dur="2000" fill="hold"/>
                                        <p:tgtEl>
                                          <p:spTgt spid="216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6" dur="2000" fill="hold"/>
                                        <p:tgtEl>
                                          <p:spTgt spid="216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C51A"/>
                                      </p:to>
                                    </p:animClr>
                                    <p:set>
                                      <p:cBhvr>
                                        <p:cTn id="417" dur="2000" fill="hold"/>
                                        <p:tgtEl>
                                          <p:spTgt spid="216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8" dur="2000" fill="hold"/>
                                        <p:tgtEl>
                                          <p:spTgt spid="216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0" dur="2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C51A"/>
                                      </p:to>
                                    </p:animClr>
                                    <p:set>
                                      <p:cBhvr>
                                        <p:cTn id="421" dur="2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2" dur="2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24" dur="2000" fill="hold"/>
                                        <p:tgtEl>
                                          <p:spTgt spid="5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5" dur="2000" fill="hold"/>
                                        <p:tgtEl>
                                          <p:spTgt spid="5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6" dur="2000" fill="hold"/>
                                        <p:tgtEl>
                                          <p:spTgt spid="5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28" dur="20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9" dur="20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0" dur="2000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32" dur="2000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3" dur="2000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4" dur="2000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6" dur="2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C51A"/>
                                      </p:to>
                                    </p:animClr>
                                    <p:set>
                                      <p:cBhvr>
                                        <p:cTn id="437" dur="2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8" dur="2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0" dur="2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C51A"/>
                                      </p:to>
                                    </p:animClr>
                                    <p:set>
                                      <p:cBhvr>
                                        <p:cTn id="441" dur="2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2" dur="2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4" dur="20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C51A"/>
                                      </p:to>
                                    </p:animClr>
                                    <p:set>
                                      <p:cBhvr>
                                        <p:cTn id="445" dur="20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6" dur="20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8" dur="2000" fill="hold"/>
                                        <p:tgtEl>
                                          <p:spTgt spid="215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C51A"/>
                                      </p:to>
                                    </p:animClr>
                                    <p:set>
                                      <p:cBhvr>
                                        <p:cTn id="449" dur="2000" fill="hold"/>
                                        <p:tgtEl>
                                          <p:spTgt spid="215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0" dur="2000" fill="hold"/>
                                        <p:tgtEl>
                                          <p:spTgt spid="215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2" dur="2000" fill="hold"/>
                                        <p:tgtEl>
                                          <p:spTgt spid="215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C51A"/>
                                      </p:to>
                                    </p:animClr>
                                    <p:set>
                                      <p:cBhvr>
                                        <p:cTn id="453" dur="2000" fill="hold"/>
                                        <p:tgtEl>
                                          <p:spTgt spid="215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4" dur="2000" fill="hold"/>
                                        <p:tgtEl>
                                          <p:spTgt spid="215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6" dur="2000" fill="hold"/>
                                        <p:tgtEl>
                                          <p:spTgt spid="215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C51A"/>
                                      </p:to>
                                    </p:animClr>
                                    <p:set>
                                      <p:cBhvr>
                                        <p:cTn id="457" dur="2000" fill="hold"/>
                                        <p:tgtEl>
                                          <p:spTgt spid="215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8" dur="2000" fill="hold"/>
                                        <p:tgtEl>
                                          <p:spTgt spid="215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0" dur="2000" fill="hold"/>
                                        <p:tgtEl>
                                          <p:spTgt spid="215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C51A"/>
                                      </p:to>
                                    </p:animClr>
                                    <p:set>
                                      <p:cBhvr>
                                        <p:cTn id="461" dur="2000" fill="hold"/>
                                        <p:tgtEl>
                                          <p:spTgt spid="215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2" dur="2000" fill="hold"/>
                                        <p:tgtEl>
                                          <p:spTgt spid="215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4" dur="2000" fill="hold"/>
                                        <p:tgtEl>
                                          <p:spTgt spid="215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C51A"/>
                                      </p:to>
                                    </p:animClr>
                                    <p:set>
                                      <p:cBhvr>
                                        <p:cTn id="465" dur="2000" fill="hold"/>
                                        <p:tgtEl>
                                          <p:spTgt spid="215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6" dur="2000" fill="hold"/>
                                        <p:tgtEl>
                                          <p:spTgt spid="215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8" dur="2000" fill="hold"/>
                                        <p:tgtEl>
                                          <p:spTgt spid="215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C51A"/>
                                      </p:to>
                                    </p:animClr>
                                    <p:set>
                                      <p:cBhvr>
                                        <p:cTn id="469" dur="2000" fill="hold"/>
                                        <p:tgtEl>
                                          <p:spTgt spid="215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0" dur="2000" fill="hold"/>
                                        <p:tgtEl>
                                          <p:spTgt spid="215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2" dur="2000" fill="hold"/>
                                        <p:tgtEl>
                                          <p:spTgt spid="216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C51A"/>
                                      </p:to>
                                    </p:animClr>
                                    <p:set>
                                      <p:cBhvr>
                                        <p:cTn id="473" dur="2000" fill="hold"/>
                                        <p:tgtEl>
                                          <p:spTgt spid="216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4" dur="2000" fill="hold"/>
                                        <p:tgtEl>
                                          <p:spTgt spid="216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6" dur="2000" fill="hold"/>
                                        <p:tgtEl>
                                          <p:spTgt spid="216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C51A"/>
                                      </p:to>
                                    </p:animClr>
                                    <p:set>
                                      <p:cBhvr>
                                        <p:cTn id="477" dur="2000" fill="hold"/>
                                        <p:tgtEl>
                                          <p:spTgt spid="216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8" dur="2000" fill="hold"/>
                                        <p:tgtEl>
                                          <p:spTgt spid="216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0" dur="2000" fill="hold"/>
                                        <p:tgtEl>
                                          <p:spTgt spid="216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C51A"/>
                                      </p:to>
                                    </p:animClr>
                                    <p:set>
                                      <p:cBhvr>
                                        <p:cTn id="481" dur="2000" fill="hold"/>
                                        <p:tgtEl>
                                          <p:spTgt spid="216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2" dur="2000" fill="hold"/>
                                        <p:tgtEl>
                                          <p:spTgt spid="216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4" dur="2000" fill="hold"/>
                                        <p:tgtEl>
                                          <p:spTgt spid="216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C51A"/>
                                      </p:to>
                                    </p:animClr>
                                    <p:set>
                                      <p:cBhvr>
                                        <p:cTn id="485" dur="2000" fill="hold"/>
                                        <p:tgtEl>
                                          <p:spTgt spid="216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6" dur="2000" fill="hold"/>
                                        <p:tgtEl>
                                          <p:spTgt spid="216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8" dur="2000" fill="hold"/>
                                        <p:tgtEl>
                                          <p:spTgt spid="216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C51A"/>
                                      </p:to>
                                    </p:animClr>
                                    <p:set>
                                      <p:cBhvr>
                                        <p:cTn id="489" dur="2000" fill="hold"/>
                                        <p:tgtEl>
                                          <p:spTgt spid="216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0" dur="2000" fill="hold"/>
                                        <p:tgtEl>
                                          <p:spTgt spid="216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2" dur="2000" fill="hold"/>
                                        <p:tgtEl>
                                          <p:spTgt spid="216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C51A"/>
                                      </p:to>
                                    </p:animClr>
                                    <p:set>
                                      <p:cBhvr>
                                        <p:cTn id="493" dur="2000" fill="hold"/>
                                        <p:tgtEl>
                                          <p:spTgt spid="216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4" dur="2000" fill="hold"/>
                                        <p:tgtEl>
                                          <p:spTgt spid="216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6" dur="2000" fill="hold"/>
                                        <p:tgtEl>
                                          <p:spTgt spid="216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C51A"/>
                                      </p:to>
                                    </p:animClr>
                                    <p:set>
                                      <p:cBhvr>
                                        <p:cTn id="497" dur="2000" fill="hold"/>
                                        <p:tgtEl>
                                          <p:spTgt spid="216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8" dur="2000" fill="hold"/>
                                        <p:tgtEl>
                                          <p:spTgt spid="216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0" dur="2000" fill="hold"/>
                                        <p:tgtEl>
                                          <p:spTgt spid="216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C51A"/>
                                      </p:to>
                                    </p:animClr>
                                    <p:set>
                                      <p:cBhvr>
                                        <p:cTn id="501" dur="2000" fill="hold"/>
                                        <p:tgtEl>
                                          <p:spTgt spid="216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2" dur="2000" fill="hold"/>
                                        <p:tgtEl>
                                          <p:spTgt spid="216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4" dur="2000" fill="hold"/>
                                        <p:tgtEl>
                                          <p:spTgt spid="216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C51A"/>
                                      </p:to>
                                    </p:animClr>
                                    <p:set>
                                      <p:cBhvr>
                                        <p:cTn id="505" dur="2000" fill="hold"/>
                                        <p:tgtEl>
                                          <p:spTgt spid="216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6" dur="2000" fill="hold"/>
                                        <p:tgtEl>
                                          <p:spTgt spid="216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8" dur="20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C51A"/>
                                      </p:to>
                                    </p:animClr>
                                    <p:set>
                                      <p:cBhvr>
                                        <p:cTn id="509" dur="20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0" dur="20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2" dur="2000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C51A"/>
                                      </p:to>
                                    </p:animClr>
                                    <p:set>
                                      <p:cBhvr>
                                        <p:cTn id="513" dur="2000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4" dur="2000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6" dur="20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C51A"/>
                                      </p:to>
                                    </p:animClr>
                                    <p:set>
                                      <p:cBhvr>
                                        <p:cTn id="517" dur="20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8" dur="20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9" fill="hold">
                      <p:stCondLst>
                        <p:cond delay="indefinite"/>
                      </p:stCondLst>
                      <p:childTnLst>
                        <p:par>
                          <p:cTn id="520" fill="hold">
                            <p:stCondLst>
                              <p:cond delay="0"/>
                            </p:stCondLst>
                            <p:childTnLst>
                              <p:par>
                                <p:cTn id="521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92 -0.00046 L 0.06076 0.12856 C 0.06857 0.15469 0.0868 0.18752 0.11041 0.21665 C 0.13663 0.24948 0.16024 0.26821 0.18229 0.27931 L 0.28177 0.32717 " pathEditMode="relative" rAng="2585583" ptsTypes="FffFF">
                                      <p:cBhvr>
                                        <p:cTn id="522" dur="200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191"/>
                                    </p:animMotion>
                                  </p:childTnLst>
                                </p:cTn>
                              </p:par>
                              <p:par>
                                <p:cTn id="523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5087E-6 L 0.05486 0.0911 C 0.06614 0.11168 0.08524 0.13711 0.1085 0.15515 C 0.13472 0.17642 0.15729 0.19168 0.17656 0.19584 L 0.26215 0.22521 " pathEditMode="relative" rAng="1970978" ptsTypes="FffFF">
                                      <p:cBhvr>
                                        <p:cTn id="524" dur="2000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135"/>
                                    </p:animMotion>
                                  </p:childTnLst>
                                </p:cTn>
                              </p:par>
                              <p:par>
                                <p:cTn id="525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-0.02612 L 0.07013 0.07237 C 0.0809 0.09365 0.10191 0.11908 0.12586 0.1385 C 0.15329 0.16278 0.17691 0.1785 0.19548 0.18474 L 0.28559 0.21665 " pathEditMode="relative" rAng="2027499" ptsTypes="FffFF">
                                      <p:cBhvr>
                                        <p:cTn id="526" dur="2000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7" fill="hold">
                      <p:stCondLst>
                        <p:cond delay="indefinite"/>
                      </p:stCondLst>
                      <p:childTnLst>
                        <p:par>
                          <p:cTn id="528" fill="hold">
                            <p:stCondLst>
                              <p:cond delay="0"/>
                            </p:stCondLst>
                            <p:childTnLst>
                              <p:par>
                                <p:cTn id="5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0" dur="2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EF1F"/>
                                      </p:to>
                                    </p:animClr>
                                    <p:set>
                                      <p:cBhvr>
                                        <p:cTn id="531" dur="2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2" dur="2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4" dur="2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EF1F"/>
                                      </p:to>
                                    </p:animClr>
                                    <p:set>
                                      <p:cBhvr>
                                        <p:cTn id="535" dur="2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6" dur="2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8" dur="2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EF1F"/>
                                      </p:to>
                                    </p:animClr>
                                    <p:set>
                                      <p:cBhvr>
                                        <p:cTn id="539" dur="2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0" dur="2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2" dur="2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EF1F"/>
                                      </p:to>
                                    </p:animClr>
                                    <p:set>
                                      <p:cBhvr>
                                        <p:cTn id="543" dur="2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4" dur="20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6" dur="2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EF1F"/>
                                      </p:to>
                                    </p:animClr>
                                    <p:set>
                                      <p:cBhvr>
                                        <p:cTn id="547" dur="2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8" dur="2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0" dur="2000" fill="hold"/>
                                        <p:tgtEl>
                                          <p:spTgt spid="215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EF1F"/>
                                      </p:to>
                                    </p:animClr>
                                    <p:set>
                                      <p:cBhvr>
                                        <p:cTn id="551" dur="2000" fill="hold"/>
                                        <p:tgtEl>
                                          <p:spTgt spid="215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2" dur="2000" fill="hold"/>
                                        <p:tgtEl>
                                          <p:spTgt spid="215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4" dur="20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EF1F"/>
                                      </p:to>
                                    </p:animClr>
                                    <p:set>
                                      <p:cBhvr>
                                        <p:cTn id="555" dur="20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6" dur="20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8" dur="20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EF1F"/>
                                      </p:to>
                                    </p:animClr>
                                    <p:set>
                                      <p:cBhvr>
                                        <p:cTn id="559" dur="20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0" dur="20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2" dur="2000" fill="hold"/>
                                        <p:tgtEl>
                                          <p:spTgt spid="215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EF1F"/>
                                      </p:to>
                                    </p:animClr>
                                    <p:set>
                                      <p:cBhvr>
                                        <p:cTn id="563" dur="2000" fill="hold"/>
                                        <p:tgtEl>
                                          <p:spTgt spid="215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4" dur="2000" fill="hold"/>
                                        <p:tgtEl>
                                          <p:spTgt spid="215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6" dur="2000" fill="hold"/>
                                        <p:tgtEl>
                                          <p:spTgt spid="215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EF1F"/>
                                      </p:to>
                                    </p:animClr>
                                    <p:set>
                                      <p:cBhvr>
                                        <p:cTn id="567" dur="2000" fill="hold"/>
                                        <p:tgtEl>
                                          <p:spTgt spid="215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8" dur="2000" fill="hold"/>
                                        <p:tgtEl>
                                          <p:spTgt spid="215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0" dur="2000" fill="hold"/>
                                        <p:tgtEl>
                                          <p:spTgt spid="215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EF1F"/>
                                      </p:to>
                                    </p:animClr>
                                    <p:set>
                                      <p:cBhvr>
                                        <p:cTn id="571" dur="2000" fill="hold"/>
                                        <p:tgtEl>
                                          <p:spTgt spid="215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2" dur="2000" fill="hold"/>
                                        <p:tgtEl>
                                          <p:spTgt spid="215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4" dur="2000" fill="hold"/>
                                        <p:tgtEl>
                                          <p:spTgt spid="215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EF1F"/>
                                      </p:to>
                                    </p:animClr>
                                    <p:set>
                                      <p:cBhvr>
                                        <p:cTn id="575" dur="2000" fill="hold"/>
                                        <p:tgtEl>
                                          <p:spTgt spid="215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6" dur="2000" fill="hold"/>
                                        <p:tgtEl>
                                          <p:spTgt spid="215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8" dur="2000" fill="hold"/>
                                        <p:tgtEl>
                                          <p:spTgt spid="215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EF1F"/>
                                      </p:to>
                                    </p:animClr>
                                    <p:set>
                                      <p:cBhvr>
                                        <p:cTn id="579" dur="2000" fill="hold"/>
                                        <p:tgtEl>
                                          <p:spTgt spid="215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0" dur="2000" fill="hold"/>
                                        <p:tgtEl>
                                          <p:spTgt spid="215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2" dur="2000" fill="hold"/>
                                        <p:tgtEl>
                                          <p:spTgt spid="215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EF1F"/>
                                      </p:to>
                                    </p:animClr>
                                    <p:set>
                                      <p:cBhvr>
                                        <p:cTn id="583" dur="2000" fill="hold"/>
                                        <p:tgtEl>
                                          <p:spTgt spid="215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4" dur="2000" fill="hold"/>
                                        <p:tgtEl>
                                          <p:spTgt spid="215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6" dur="2000" fill="hold"/>
                                        <p:tgtEl>
                                          <p:spTgt spid="215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EF1F"/>
                                      </p:to>
                                    </p:animClr>
                                    <p:set>
                                      <p:cBhvr>
                                        <p:cTn id="587" dur="2000" fill="hold"/>
                                        <p:tgtEl>
                                          <p:spTgt spid="215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8" dur="2000" fill="hold"/>
                                        <p:tgtEl>
                                          <p:spTgt spid="215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0" dur="2000" fill="hold"/>
                                        <p:tgtEl>
                                          <p:spTgt spid="215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EF1F"/>
                                      </p:to>
                                    </p:animClr>
                                    <p:set>
                                      <p:cBhvr>
                                        <p:cTn id="591" dur="2000" fill="hold"/>
                                        <p:tgtEl>
                                          <p:spTgt spid="215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2" dur="2000" fill="hold"/>
                                        <p:tgtEl>
                                          <p:spTgt spid="215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4" dur="2000" fill="hold"/>
                                        <p:tgtEl>
                                          <p:spTgt spid="215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EF1F"/>
                                      </p:to>
                                    </p:animClr>
                                    <p:set>
                                      <p:cBhvr>
                                        <p:cTn id="595" dur="2000" fill="hold"/>
                                        <p:tgtEl>
                                          <p:spTgt spid="215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6" dur="2000" fill="hold"/>
                                        <p:tgtEl>
                                          <p:spTgt spid="215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8" dur="2000" fill="hold"/>
                                        <p:tgtEl>
                                          <p:spTgt spid="215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EF1F"/>
                                      </p:to>
                                    </p:animClr>
                                    <p:set>
                                      <p:cBhvr>
                                        <p:cTn id="599" dur="2000" fill="hold"/>
                                        <p:tgtEl>
                                          <p:spTgt spid="215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0" dur="2000" fill="hold"/>
                                        <p:tgtEl>
                                          <p:spTgt spid="215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2" dur="2000" fill="hold"/>
                                        <p:tgtEl>
                                          <p:spTgt spid="215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EF1F"/>
                                      </p:to>
                                    </p:animClr>
                                    <p:set>
                                      <p:cBhvr>
                                        <p:cTn id="603" dur="2000" fill="hold"/>
                                        <p:tgtEl>
                                          <p:spTgt spid="215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4" dur="2000" fill="hold"/>
                                        <p:tgtEl>
                                          <p:spTgt spid="215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6" dur="2000" fill="hold"/>
                                        <p:tgtEl>
                                          <p:spTgt spid="215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EF1F"/>
                                      </p:to>
                                    </p:animClr>
                                    <p:set>
                                      <p:cBhvr>
                                        <p:cTn id="607" dur="2000" fill="hold"/>
                                        <p:tgtEl>
                                          <p:spTgt spid="215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8" dur="2000" fill="hold"/>
                                        <p:tgtEl>
                                          <p:spTgt spid="215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0" dur="2000" fill="hold"/>
                                        <p:tgtEl>
                                          <p:spTgt spid="215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EF1F"/>
                                      </p:to>
                                    </p:animClr>
                                    <p:set>
                                      <p:cBhvr>
                                        <p:cTn id="611" dur="2000" fill="hold"/>
                                        <p:tgtEl>
                                          <p:spTgt spid="215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2" dur="2000" fill="hold"/>
                                        <p:tgtEl>
                                          <p:spTgt spid="215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4" dur="2000" fill="hold"/>
                                        <p:tgtEl>
                                          <p:spTgt spid="216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EF1F"/>
                                      </p:to>
                                    </p:animClr>
                                    <p:set>
                                      <p:cBhvr>
                                        <p:cTn id="615" dur="2000" fill="hold"/>
                                        <p:tgtEl>
                                          <p:spTgt spid="216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6" dur="2000" fill="hold"/>
                                        <p:tgtEl>
                                          <p:spTgt spid="216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8" dur="2000" fill="hold"/>
                                        <p:tgtEl>
                                          <p:spTgt spid="216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EF1F"/>
                                      </p:to>
                                    </p:animClr>
                                    <p:set>
                                      <p:cBhvr>
                                        <p:cTn id="619" dur="2000" fill="hold"/>
                                        <p:tgtEl>
                                          <p:spTgt spid="216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0" dur="2000" fill="hold"/>
                                        <p:tgtEl>
                                          <p:spTgt spid="216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2" dur="2000" fill="hold"/>
                                        <p:tgtEl>
                                          <p:spTgt spid="216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EF1F"/>
                                      </p:to>
                                    </p:animClr>
                                    <p:set>
                                      <p:cBhvr>
                                        <p:cTn id="623" dur="2000" fill="hold"/>
                                        <p:tgtEl>
                                          <p:spTgt spid="216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4" dur="2000" fill="hold"/>
                                        <p:tgtEl>
                                          <p:spTgt spid="216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6" dur="2000" fill="hold"/>
                                        <p:tgtEl>
                                          <p:spTgt spid="216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EF1F"/>
                                      </p:to>
                                    </p:animClr>
                                    <p:set>
                                      <p:cBhvr>
                                        <p:cTn id="627" dur="2000" fill="hold"/>
                                        <p:tgtEl>
                                          <p:spTgt spid="216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8" dur="2000" fill="hold"/>
                                        <p:tgtEl>
                                          <p:spTgt spid="216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30" dur="2000" fill="hold"/>
                                        <p:tgtEl>
                                          <p:spTgt spid="5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1" dur="2000" fill="hold"/>
                                        <p:tgtEl>
                                          <p:spTgt spid="5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2" dur="2000" fill="hold"/>
                                        <p:tgtEl>
                                          <p:spTgt spid="5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34" dur="200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5" dur="200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6" dur="200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38" dur="2000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9" dur="2000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0" dur="2000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42" dur="2000" fill="hold"/>
                                        <p:tgtEl>
                                          <p:spTgt spid="5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3" dur="2000" fill="hold"/>
                                        <p:tgtEl>
                                          <p:spTgt spid="5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4" dur="2000" fill="hold"/>
                                        <p:tgtEl>
                                          <p:spTgt spid="5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6" dur="2000" fill="hold"/>
                                        <p:tgtEl>
                                          <p:spTgt spid="216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EF1F"/>
                                      </p:to>
                                    </p:animClr>
                                    <p:set>
                                      <p:cBhvr>
                                        <p:cTn id="647" dur="2000" fill="hold"/>
                                        <p:tgtEl>
                                          <p:spTgt spid="216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8" dur="2000" fill="hold"/>
                                        <p:tgtEl>
                                          <p:spTgt spid="216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0" dur="2000" fill="hold"/>
                                        <p:tgtEl>
                                          <p:spTgt spid="216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EF1F"/>
                                      </p:to>
                                    </p:animClr>
                                    <p:set>
                                      <p:cBhvr>
                                        <p:cTn id="651" dur="2000" fill="hold"/>
                                        <p:tgtEl>
                                          <p:spTgt spid="216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2" dur="2000" fill="hold"/>
                                        <p:tgtEl>
                                          <p:spTgt spid="216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4" dur="2000" fill="hold"/>
                                        <p:tgtEl>
                                          <p:spTgt spid="216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EF1F"/>
                                      </p:to>
                                    </p:animClr>
                                    <p:set>
                                      <p:cBhvr>
                                        <p:cTn id="655" dur="2000" fill="hold"/>
                                        <p:tgtEl>
                                          <p:spTgt spid="216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6" dur="2000" fill="hold"/>
                                        <p:tgtEl>
                                          <p:spTgt spid="216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8" dur="2000" fill="hold"/>
                                        <p:tgtEl>
                                          <p:spTgt spid="216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EF1F"/>
                                      </p:to>
                                    </p:animClr>
                                    <p:set>
                                      <p:cBhvr>
                                        <p:cTn id="659" dur="2000" fill="hold"/>
                                        <p:tgtEl>
                                          <p:spTgt spid="216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0" dur="2000" fill="hold"/>
                                        <p:tgtEl>
                                          <p:spTgt spid="216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2" dur="2000" fill="hold"/>
                                        <p:tgtEl>
                                          <p:spTgt spid="216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EF1F"/>
                                      </p:to>
                                    </p:animClr>
                                    <p:set>
                                      <p:cBhvr>
                                        <p:cTn id="663" dur="2000" fill="hold"/>
                                        <p:tgtEl>
                                          <p:spTgt spid="216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4" dur="2000" fill="hold"/>
                                        <p:tgtEl>
                                          <p:spTgt spid="216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6" dur="2000" fill="hold"/>
                                        <p:tgtEl>
                                          <p:spTgt spid="216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EF1F"/>
                                      </p:to>
                                    </p:animClr>
                                    <p:set>
                                      <p:cBhvr>
                                        <p:cTn id="667" dur="2000" fill="hold"/>
                                        <p:tgtEl>
                                          <p:spTgt spid="216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8" dur="2000" fill="hold"/>
                                        <p:tgtEl>
                                          <p:spTgt spid="216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0" dur="2000" fill="hold"/>
                                        <p:tgtEl>
                                          <p:spTgt spid="216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EF1F"/>
                                      </p:to>
                                    </p:animClr>
                                    <p:set>
                                      <p:cBhvr>
                                        <p:cTn id="671" dur="2000" fill="hold"/>
                                        <p:tgtEl>
                                          <p:spTgt spid="216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2" dur="2000" fill="hold"/>
                                        <p:tgtEl>
                                          <p:spTgt spid="216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4" dur="2000" fill="hold"/>
                                        <p:tgtEl>
                                          <p:spTgt spid="216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EF1F"/>
                                      </p:to>
                                    </p:animClr>
                                    <p:set>
                                      <p:cBhvr>
                                        <p:cTn id="675" dur="2000" fill="hold"/>
                                        <p:tgtEl>
                                          <p:spTgt spid="216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6" dur="2000" fill="hold"/>
                                        <p:tgtEl>
                                          <p:spTgt spid="216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8" dur="2000" fill="hold"/>
                                        <p:tgtEl>
                                          <p:spTgt spid="216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EF1F"/>
                                      </p:to>
                                    </p:animClr>
                                    <p:set>
                                      <p:cBhvr>
                                        <p:cTn id="679" dur="2000" fill="hold"/>
                                        <p:tgtEl>
                                          <p:spTgt spid="216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0" dur="2000" fill="hold"/>
                                        <p:tgtEl>
                                          <p:spTgt spid="216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2" dur="2000" fill="hold"/>
                                        <p:tgtEl>
                                          <p:spTgt spid="216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EF1F"/>
                                      </p:to>
                                    </p:animClr>
                                    <p:set>
                                      <p:cBhvr>
                                        <p:cTn id="683" dur="2000" fill="hold"/>
                                        <p:tgtEl>
                                          <p:spTgt spid="216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4" dur="2000" fill="hold"/>
                                        <p:tgtEl>
                                          <p:spTgt spid="216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6" dur="2000" fill="hold"/>
                                        <p:tgtEl>
                                          <p:spTgt spid="216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EF1F"/>
                                      </p:to>
                                    </p:animClr>
                                    <p:set>
                                      <p:cBhvr>
                                        <p:cTn id="687" dur="2000" fill="hold"/>
                                        <p:tgtEl>
                                          <p:spTgt spid="216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8" dur="2000" fill="hold"/>
                                        <p:tgtEl>
                                          <p:spTgt spid="216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0" dur="20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EF1F"/>
                                      </p:to>
                                    </p:animClr>
                                    <p:set>
                                      <p:cBhvr>
                                        <p:cTn id="691" dur="20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2" dur="20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4" dur="2000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EF1F"/>
                                      </p:to>
                                    </p:animClr>
                                    <p:set>
                                      <p:cBhvr>
                                        <p:cTn id="695" dur="2000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6" dur="2000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7" fill="hold">
                      <p:stCondLst>
                        <p:cond delay="indefinite"/>
                      </p:stCondLst>
                      <p:childTnLst>
                        <p:par>
                          <p:cTn id="698" fill="hold">
                            <p:stCondLst>
                              <p:cond delay="0"/>
                            </p:stCondLst>
                            <p:childTnLst>
                              <p:par>
                                <p:cTn id="699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0.0148 L 0.1342 -0.01873 C 0.16336 -0.02659 0.2052 -0.02751 0.24982 -0.02081 C 0.29982 -0.01387 0.33836 -0.00254 0.36579 0.01341 L 0.49618 0.08462 " pathEditMode="relative" rAng="359483" ptsTypes="FffFF">
                                      <p:cBhvr>
                                        <p:cTn id="700" dur="2000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" y="0"/>
                                    </p:animMotion>
                                  </p:childTnLst>
                                </p:cTn>
                              </p:par>
                              <p:par>
                                <p:cTn id="701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02 -0.00301 L 0.15468 -0.02659 C 0.1875 -0.03168 0.22829 -0.02474 0.26736 -0.0081 C 0.3151 0.01109 0.35052 0.03537 0.37309 0.06173 L 0.48194 0.18612 " pathEditMode="relative" rAng="1017155" ptsTypes="FffFF">
                                      <p:cBhvr>
                                        <p:cTn id="702" dur="20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" y="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8" grpId="0"/>
      <p:bldP spid="599" grpId="0"/>
      <p:bldP spid="600" grpId="0"/>
      <p:bldP spid="601" grpId="0"/>
      <p:bldP spid="602" grpId="0"/>
      <p:bldP spid="603" grpId="0"/>
      <p:bldP spid="605" grpId="0"/>
      <p:bldP spid="60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 idx="4294967295"/>
          </p:nvPr>
        </p:nvSpPr>
        <p:spPr>
          <a:xfrm>
            <a:off x="2617788" y="128588"/>
            <a:ext cx="4690516" cy="928687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375517"/>
                </a:solidFill>
                <a:ea typeface="+mn-ea"/>
                <a:cs typeface="Arial" charset="0"/>
              </a:rPr>
              <a:t> Action categories</a:t>
            </a:r>
            <a:endParaRPr lang="fr-FR" sz="3600" b="1" dirty="0" err="1" smtClean="0">
              <a:solidFill>
                <a:srgbClr val="375517"/>
              </a:solidFill>
              <a:ea typeface="+mn-ea"/>
              <a:cs typeface="Arial" charset="0"/>
            </a:endParaRPr>
          </a:p>
        </p:txBody>
      </p:sp>
      <p:sp>
        <p:nvSpPr>
          <p:cNvPr id="12" name="Pentagone 11"/>
          <p:cNvSpPr/>
          <p:nvPr/>
        </p:nvSpPr>
        <p:spPr>
          <a:xfrm>
            <a:off x="682198" y="1262745"/>
            <a:ext cx="6111900" cy="464010"/>
          </a:xfrm>
          <a:prstGeom prst="homePlate">
            <a:avLst/>
          </a:prstGeom>
          <a:solidFill>
            <a:srgbClr val="FF0000"/>
          </a:solidFill>
          <a:scene3d>
            <a:camera prst="orthographicFront"/>
            <a:lightRig rig="chilly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anchor="ctr"/>
          <a:lstStyle/>
          <a:p>
            <a:pPr algn="ctr">
              <a:defRPr/>
            </a:pPr>
            <a:endParaRPr lang="en-US" sz="1200" b="1" kern="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2400" b="1" kern="0" dirty="0">
                <a:solidFill>
                  <a:schemeClr val="bg1"/>
                </a:solidFill>
                <a:cs typeface="Arial" pitchFamily="34" charset="0"/>
              </a:rPr>
              <a:t>1. Control / mitigation measures </a:t>
            </a:r>
          </a:p>
          <a:p>
            <a:pPr algn="ctr">
              <a:defRPr/>
            </a:pPr>
            <a:endParaRPr lang="fr-FR" sz="1200" dirty="0"/>
          </a:p>
        </p:txBody>
      </p:sp>
      <p:sp>
        <p:nvSpPr>
          <p:cNvPr id="13" name="Pentagone 12"/>
          <p:cNvSpPr/>
          <p:nvPr/>
        </p:nvSpPr>
        <p:spPr>
          <a:xfrm>
            <a:off x="682198" y="5977636"/>
            <a:ext cx="6111900" cy="464010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chilly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anchor="ctr"/>
          <a:lstStyle/>
          <a:p>
            <a:pPr algn="ctr">
              <a:defRPr/>
            </a:pPr>
            <a:endParaRPr lang="en-US" sz="1200" b="1" kern="0" dirty="0">
              <a:solidFill>
                <a:srgbClr val="2D2DB9"/>
              </a:solidFill>
            </a:endParaRPr>
          </a:p>
          <a:p>
            <a:pPr algn="ctr">
              <a:defRPr/>
            </a:pPr>
            <a:r>
              <a:rPr lang="en-US" sz="2400" b="1" kern="0" dirty="0">
                <a:solidFill>
                  <a:schemeClr val="bg1"/>
                </a:solidFill>
                <a:cs typeface="Arial" pitchFamily="34" charset="0"/>
              </a:rPr>
              <a:t>6. Reduced monitoring efforts</a:t>
            </a:r>
          </a:p>
          <a:p>
            <a:pPr algn="ctr">
              <a:defRPr/>
            </a:pPr>
            <a:endParaRPr lang="fr-FR" sz="1200" dirty="0"/>
          </a:p>
        </p:txBody>
      </p:sp>
      <p:sp>
        <p:nvSpPr>
          <p:cNvPr id="14" name="Pentagone 13"/>
          <p:cNvSpPr/>
          <p:nvPr/>
        </p:nvSpPr>
        <p:spPr>
          <a:xfrm>
            <a:off x="682198" y="2262860"/>
            <a:ext cx="6111900" cy="464010"/>
          </a:xfrm>
          <a:prstGeom prst="homePlat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chilly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anchor="ctr"/>
          <a:lstStyle/>
          <a:p>
            <a:pPr algn="ctr">
              <a:defRPr/>
            </a:pPr>
            <a:endParaRPr lang="en-US" sz="1200" b="1" kern="0" dirty="0">
              <a:solidFill>
                <a:srgbClr val="2D2DB9"/>
              </a:solidFill>
            </a:endParaRPr>
          </a:p>
          <a:p>
            <a:pPr algn="ctr">
              <a:defRPr/>
            </a:pPr>
            <a:r>
              <a:rPr lang="en-US" sz="2400" b="1" kern="0" dirty="0">
                <a:solidFill>
                  <a:schemeClr val="bg1"/>
                </a:solidFill>
                <a:cs typeface="Arial" pitchFamily="34" charset="0"/>
              </a:rPr>
              <a:t>2. Screening campaigns</a:t>
            </a:r>
          </a:p>
          <a:p>
            <a:pPr algn="ctr">
              <a:defRPr/>
            </a:pPr>
            <a:endParaRPr lang="fr-FR" sz="1200" dirty="0"/>
          </a:p>
        </p:txBody>
      </p:sp>
      <p:sp>
        <p:nvSpPr>
          <p:cNvPr id="15" name="Pentagone 14"/>
          <p:cNvSpPr/>
          <p:nvPr/>
        </p:nvSpPr>
        <p:spPr>
          <a:xfrm>
            <a:off x="682198" y="3191554"/>
            <a:ext cx="6111900" cy="464010"/>
          </a:xfrm>
          <a:prstGeom prst="homePlate">
            <a:avLst/>
          </a:prstGeom>
          <a:solidFill>
            <a:srgbClr val="FF9933"/>
          </a:solidFill>
          <a:ln>
            <a:noFill/>
          </a:ln>
          <a:scene3d>
            <a:camera prst="orthographicFront"/>
            <a:lightRig rig="chilly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anchor="ctr"/>
          <a:lstStyle/>
          <a:p>
            <a:pPr algn="ctr">
              <a:defRPr/>
            </a:pPr>
            <a:endParaRPr lang="en-US" sz="1200" b="1" kern="0" dirty="0">
              <a:solidFill>
                <a:srgbClr val="2D2DB9"/>
              </a:solidFill>
            </a:endParaRPr>
          </a:p>
          <a:p>
            <a:pPr algn="ctr">
              <a:defRPr/>
            </a:pPr>
            <a:r>
              <a:rPr lang="en-US" sz="2400" b="1" kern="0" dirty="0">
                <a:solidFill>
                  <a:srgbClr val="2D2DB9"/>
                </a:solidFill>
                <a:cs typeface="Arial" pitchFamily="34" charset="0"/>
              </a:rPr>
              <a:t>3. Rigorous hazard assessment </a:t>
            </a:r>
          </a:p>
          <a:p>
            <a:pPr algn="ctr">
              <a:defRPr/>
            </a:pPr>
            <a:endParaRPr lang="fr-FR" sz="1200" dirty="0"/>
          </a:p>
        </p:txBody>
      </p:sp>
      <p:sp>
        <p:nvSpPr>
          <p:cNvPr id="16" name="Pentagone 15"/>
          <p:cNvSpPr/>
          <p:nvPr/>
        </p:nvSpPr>
        <p:spPr>
          <a:xfrm>
            <a:off x="682198" y="4120248"/>
            <a:ext cx="6111900" cy="464010"/>
          </a:xfrm>
          <a:prstGeom prst="homePlate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chilly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anchor="ctr"/>
          <a:lstStyle/>
          <a:p>
            <a:pPr algn="ctr">
              <a:defRPr/>
            </a:pPr>
            <a:endParaRPr lang="en-US" sz="1200" b="1" kern="0" dirty="0">
              <a:solidFill>
                <a:srgbClr val="2D2DB9"/>
              </a:solidFill>
            </a:endParaRPr>
          </a:p>
          <a:p>
            <a:pPr algn="ctr">
              <a:defRPr/>
            </a:pPr>
            <a:r>
              <a:rPr lang="en-US" sz="2400" b="1" kern="0" dirty="0">
                <a:solidFill>
                  <a:schemeClr val="bg1"/>
                </a:solidFill>
                <a:cs typeface="Arial" pitchFamily="34" charset="0"/>
              </a:rPr>
              <a:t>4. Improvement of analytical methods</a:t>
            </a:r>
            <a:endParaRPr lang="en-US" sz="2400" kern="0" dirty="0">
              <a:solidFill>
                <a:schemeClr val="bg1"/>
              </a:solidFill>
              <a:cs typeface="Arial" pitchFamily="34" charset="0"/>
            </a:endParaRPr>
          </a:p>
          <a:p>
            <a:pPr algn="ctr">
              <a:defRPr/>
            </a:pPr>
            <a:endParaRPr lang="fr-FR" sz="1200" dirty="0"/>
          </a:p>
        </p:txBody>
      </p:sp>
      <p:sp>
        <p:nvSpPr>
          <p:cNvPr id="18" name="Pentagone 17"/>
          <p:cNvSpPr/>
          <p:nvPr/>
        </p:nvSpPr>
        <p:spPr>
          <a:xfrm>
            <a:off x="682198" y="5048942"/>
            <a:ext cx="6111900" cy="464010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chilly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anchor="ctr"/>
          <a:lstStyle/>
          <a:p>
            <a:pPr algn="ctr">
              <a:defRPr/>
            </a:pPr>
            <a:endParaRPr lang="en-US" sz="1200" b="1" kern="0" dirty="0">
              <a:solidFill>
                <a:srgbClr val="2D2DB9"/>
              </a:solidFill>
            </a:endParaRPr>
          </a:p>
          <a:p>
            <a:pPr algn="ctr">
              <a:defRPr/>
            </a:pPr>
            <a:r>
              <a:rPr lang="en-US" sz="2400" b="1" kern="0" dirty="0">
                <a:solidFill>
                  <a:srgbClr val="2D2DB9"/>
                </a:solidFill>
                <a:cs typeface="Arial" pitchFamily="34" charset="0"/>
              </a:rPr>
              <a:t>5. Screening AND hazard assessment</a:t>
            </a:r>
            <a:endParaRPr lang="en-US" sz="2400" kern="0" dirty="0">
              <a:solidFill>
                <a:srgbClr val="2D2DB9"/>
              </a:solidFill>
              <a:cs typeface="Arial" pitchFamily="34" charset="0"/>
            </a:endParaRPr>
          </a:p>
          <a:p>
            <a:pPr algn="ctr">
              <a:defRPr/>
            </a:pPr>
            <a:endParaRPr lang="fr-FR" sz="12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3861048"/>
            <a:ext cx="1086657" cy="7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 descr="http://pad3.whstatic.com/images/thumb/8/81/Drive-a-Stick-Step-14Bullet1.jpg/670px-Drive-a-Stick-Step-14Bulle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7261" y="5726981"/>
            <a:ext cx="1086657" cy="7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 descr="http://www.herault.fr/files/vaperez/station-epuration-thezan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1052824"/>
            <a:ext cx="1086657" cy="7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3" descr="http://www.journaldelenvironnement.net/mediatheque/9/9/4/000008499_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924944"/>
            <a:ext cx="1086657" cy="7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7" descr="http://t2.gstatic.com/images?q=tbn:ANd9GcR1SLpvcPeEO30xMYtcAc0NuqYjiDN2MZvLADyzAsA8Nt2Tn3sny9ygnZZ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2006526"/>
            <a:ext cx="1086657" cy="7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scienomics.com/sites/default/files/assets/images/web-qsar.png?1338297196"/>
          <p:cNvPicPr>
            <a:picLocks noChangeAspect="1" noChangeArrowheads="1"/>
          </p:cNvPicPr>
          <p:nvPr/>
        </p:nvPicPr>
        <p:blipFill>
          <a:blip r:embed="rId7" cstate="print"/>
          <a:srcRect l="27273"/>
          <a:stretch>
            <a:fillRect/>
          </a:stretch>
        </p:blipFill>
        <p:spPr bwMode="auto">
          <a:xfrm>
            <a:off x="7237261" y="4790877"/>
            <a:ext cx="1086657" cy="792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130"/>
          <p:cNvSpPr/>
          <p:nvPr/>
        </p:nvSpPr>
        <p:spPr bwMode="auto">
          <a:xfrm>
            <a:off x="1003684" y="1585153"/>
            <a:ext cx="5290041" cy="83069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100"/>
          </a:p>
        </p:txBody>
      </p:sp>
      <p:sp>
        <p:nvSpPr>
          <p:cNvPr id="20485" name="Freeform 6"/>
          <p:cNvSpPr>
            <a:spLocks noEditPoints="1"/>
          </p:cNvSpPr>
          <p:nvPr/>
        </p:nvSpPr>
        <p:spPr bwMode="auto">
          <a:xfrm>
            <a:off x="2179638" y="3595688"/>
            <a:ext cx="101600" cy="1057275"/>
          </a:xfrm>
          <a:custGeom>
            <a:avLst/>
            <a:gdLst>
              <a:gd name="T0" fmla="*/ 2147483647 w 223"/>
              <a:gd name="T1" fmla="*/ 2147483647 h 2177"/>
              <a:gd name="T2" fmla="*/ 2147483647 w 223"/>
              <a:gd name="T3" fmla="*/ 0 h 2177"/>
              <a:gd name="T4" fmla="*/ 2147483647 w 223"/>
              <a:gd name="T5" fmla="*/ 2147483647 h 2177"/>
              <a:gd name="T6" fmla="*/ 2147483647 w 223"/>
              <a:gd name="T7" fmla="*/ 2147483647 h 2177"/>
              <a:gd name="T8" fmla="*/ 2147483647 w 223"/>
              <a:gd name="T9" fmla="*/ 2147483647 h 2177"/>
              <a:gd name="T10" fmla="*/ 2147483647 w 223"/>
              <a:gd name="T11" fmla="*/ 2147483647 h 2177"/>
              <a:gd name="T12" fmla="*/ 2147483647 w 223"/>
              <a:gd name="T13" fmla="*/ 2147483647 h 2177"/>
              <a:gd name="T14" fmla="*/ 2147483647 w 223"/>
              <a:gd name="T15" fmla="*/ 2147483647 h 2177"/>
              <a:gd name="T16" fmla="*/ 2147483647 w 223"/>
              <a:gd name="T17" fmla="*/ 2147483647 h 2177"/>
              <a:gd name="T18" fmla="*/ 2147483647 w 223"/>
              <a:gd name="T19" fmla="*/ 2147483647 h 2177"/>
              <a:gd name="T20" fmla="*/ 2147483647 w 223"/>
              <a:gd name="T21" fmla="*/ 2147483647 h 2177"/>
              <a:gd name="T22" fmla="*/ 2147483647 w 223"/>
              <a:gd name="T23" fmla="*/ 2147483647 h 2177"/>
              <a:gd name="T24" fmla="*/ 2147483647 w 223"/>
              <a:gd name="T25" fmla="*/ 2147483647 h 2177"/>
              <a:gd name="T26" fmla="*/ 2147483647 w 223"/>
              <a:gd name="T27" fmla="*/ 2147483647 h 2177"/>
              <a:gd name="T28" fmla="*/ 2147483647 w 223"/>
              <a:gd name="T29" fmla="*/ 2147483647 h 2177"/>
              <a:gd name="T30" fmla="*/ 2147483647 w 223"/>
              <a:gd name="T31" fmla="*/ 2147483647 h 2177"/>
              <a:gd name="T32" fmla="*/ 2147483647 w 223"/>
              <a:gd name="T33" fmla="*/ 2147483647 h 2177"/>
              <a:gd name="T34" fmla="*/ 2147483647 w 223"/>
              <a:gd name="T35" fmla="*/ 2147483647 h 2177"/>
              <a:gd name="T36" fmla="*/ 2147483647 w 223"/>
              <a:gd name="T37" fmla="*/ 2147483647 h 2177"/>
              <a:gd name="T38" fmla="*/ 2147483647 w 223"/>
              <a:gd name="T39" fmla="*/ 2147483647 h 2177"/>
              <a:gd name="T40" fmla="*/ 2147483647 w 223"/>
              <a:gd name="T41" fmla="*/ 2147483647 h 2177"/>
              <a:gd name="T42" fmla="*/ 2147483647 w 223"/>
              <a:gd name="T43" fmla="*/ 2147483647 h 2177"/>
              <a:gd name="T44" fmla="*/ 2147483647 w 223"/>
              <a:gd name="T45" fmla="*/ 2147483647 h 2177"/>
              <a:gd name="T46" fmla="*/ 2147483647 w 223"/>
              <a:gd name="T47" fmla="*/ 2147483647 h 2177"/>
              <a:gd name="T48" fmla="*/ 2147483647 w 223"/>
              <a:gd name="T49" fmla="*/ 2147483647 h 2177"/>
              <a:gd name="T50" fmla="*/ 2147483647 w 223"/>
              <a:gd name="T51" fmla="*/ 2147483647 h 2177"/>
              <a:gd name="T52" fmla="*/ 2147483647 w 223"/>
              <a:gd name="T53" fmla="*/ 2147483647 h 2177"/>
              <a:gd name="T54" fmla="*/ 2147483647 w 223"/>
              <a:gd name="T55" fmla="*/ 2147483647 h 2177"/>
              <a:gd name="T56" fmla="*/ 2147483647 w 223"/>
              <a:gd name="T57" fmla="*/ 2147483647 h 2177"/>
              <a:gd name="T58" fmla="*/ 2147483647 w 223"/>
              <a:gd name="T59" fmla="*/ 2147483647 h 2177"/>
              <a:gd name="T60" fmla="*/ 2147483647 w 223"/>
              <a:gd name="T61" fmla="*/ 2147483647 h 2177"/>
              <a:gd name="T62" fmla="*/ 2147483647 w 223"/>
              <a:gd name="T63" fmla="*/ 2147483647 h 2177"/>
              <a:gd name="T64" fmla="*/ 2147483647 w 223"/>
              <a:gd name="T65" fmla="*/ 2147483647 h 2177"/>
              <a:gd name="T66" fmla="*/ 2147483647 w 223"/>
              <a:gd name="T67" fmla="*/ 2147483647 h 2177"/>
              <a:gd name="T68" fmla="*/ 2147483647 w 223"/>
              <a:gd name="T69" fmla="*/ 2147483647 h 217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23"/>
              <a:gd name="T106" fmla="*/ 0 h 2177"/>
              <a:gd name="T107" fmla="*/ 223 w 223"/>
              <a:gd name="T108" fmla="*/ 2177 h 217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23" h="2177">
                <a:moveTo>
                  <a:pt x="135" y="0"/>
                </a:moveTo>
                <a:lnTo>
                  <a:pt x="135" y="144"/>
                </a:lnTo>
                <a:lnTo>
                  <a:pt x="87" y="144"/>
                </a:lnTo>
                <a:lnTo>
                  <a:pt x="87" y="0"/>
                </a:lnTo>
                <a:lnTo>
                  <a:pt x="135" y="0"/>
                </a:lnTo>
                <a:close/>
                <a:moveTo>
                  <a:pt x="135" y="192"/>
                </a:moveTo>
                <a:lnTo>
                  <a:pt x="135" y="336"/>
                </a:lnTo>
                <a:lnTo>
                  <a:pt x="87" y="336"/>
                </a:lnTo>
                <a:lnTo>
                  <a:pt x="87" y="192"/>
                </a:lnTo>
                <a:lnTo>
                  <a:pt x="135" y="192"/>
                </a:lnTo>
                <a:close/>
                <a:moveTo>
                  <a:pt x="135" y="384"/>
                </a:moveTo>
                <a:lnTo>
                  <a:pt x="135" y="528"/>
                </a:lnTo>
                <a:lnTo>
                  <a:pt x="87" y="528"/>
                </a:lnTo>
                <a:lnTo>
                  <a:pt x="87" y="384"/>
                </a:lnTo>
                <a:lnTo>
                  <a:pt x="135" y="384"/>
                </a:lnTo>
                <a:close/>
                <a:moveTo>
                  <a:pt x="135" y="576"/>
                </a:moveTo>
                <a:lnTo>
                  <a:pt x="135" y="720"/>
                </a:lnTo>
                <a:lnTo>
                  <a:pt x="87" y="720"/>
                </a:lnTo>
                <a:lnTo>
                  <a:pt x="87" y="576"/>
                </a:lnTo>
                <a:lnTo>
                  <a:pt x="135" y="576"/>
                </a:lnTo>
                <a:close/>
                <a:moveTo>
                  <a:pt x="135" y="768"/>
                </a:moveTo>
                <a:lnTo>
                  <a:pt x="135" y="912"/>
                </a:lnTo>
                <a:lnTo>
                  <a:pt x="87" y="912"/>
                </a:lnTo>
                <a:lnTo>
                  <a:pt x="87" y="768"/>
                </a:lnTo>
                <a:lnTo>
                  <a:pt x="135" y="768"/>
                </a:lnTo>
                <a:close/>
                <a:moveTo>
                  <a:pt x="135" y="960"/>
                </a:moveTo>
                <a:lnTo>
                  <a:pt x="135" y="1104"/>
                </a:lnTo>
                <a:lnTo>
                  <a:pt x="87" y="1104"/>
                </a:lnTo>
                <a:lnTo>
                  <a:pt x="87" y="960"/>
                </a:lnTo>
                <a:lnTo>
                  <a:pt x="135" y="960"/>
                </a:lnTo>
                <a:close/>
                <a:moveTo>
                  <a:pt x="135" y="1152"/>
                </a:moveTo>
                <a:lnTo>
                  <a:pt x="135" y="1296"/>
                </a:lnTo>
                <a:lnTo>
                  <a:pt x="87" y="1296"/>
                </a:lnTo>
                <a:lnTo>
                  <a:pt x="87" y="1152"/>
                </a:lnTo>
                <a:lnTo>
                  <a:pt x="135" y="1152"/>
                </a:lnTo>
                <a:close/>
                <a:moveTo>
                  <a:pt x="135" y="1344"/>
                </a:moveTo>
                <a:lnTo>
                  <a:pt x="135" y="1488"/>
                </a:lnTo>
                <a:lnTo>
                  <a:pt x="87" y="1488"/>
                </a:lnTo>
                <a:lnTo>
                  <a:pt x="87" y="1344"/>
                </a:lnTo>
                <a:lnTo>
                  <a:pt x="135" y="1344"/>
                </a:lnTo>
                <a:close/>
                <a:moveTo>
                  <a:pt x="135" y="1536"/>
                </a:moveTo>
                <a:lnTo>
                  <a:pt x="135" y="1680"/>
                </a:lnTo>
                <a:lnTo>
                  <a:pt x="87" y="1680"/>
                </a:lnTo>
                <a:lnTo>
                  <a:pt x="87" y="1536"/>
                </a:lnTo>
                <a:lnTo>
                  <a:pt x="135" y="1536"/>
                </a:lnTo>
                <a:close/>
                <a:moveTo>
                  <a:pt x="135" y="1728"/>
                </a:moveTo>
                <a:lnTo>
                  <a:pt x="135" y="1872"/>
                </a:lnTo>
                <a:lnTo>
                  <a:pt x="87" y="1872"/>
                </a:lnTo>
                <a:lnTo>
                  <a:pt x="87" y="1728"/>
                </a:lnTo>
                <a:lnTo>
                  <a:pt x="135" y="1728"/>
                </a:lnTo>
                <a:close/>
                <a:moveTo>
                  <a:pt x="135" y="1920"/>
                </a:moveTo>
                <a:lnTo>
                  <a:pt x="135" y="2064"/>
                </a:lnTo>
                <a:lnTo>
                  <a:pt x="87" y="2064"/>
                </a:lnTo>
                <a:lnTo>
                  <a:pt x="87" y="1920"/>
                </a:lnTo>
                <a:lnTo>
                  <a:pt x="135" y="1920"/>
                </a:lnTo>
                <a:close/>
                <a:moveTo>
                  <a:pt x="135" y="2112"/>
                </a:moveTo>
                <a:lnTo>
                  <a:pt x="135" y="2129"/>
                </a:lnTo>
                <a:lnTo>
                  <a:pt x="87" y="2129"/>
                </a:lnTo>
                <a:lnTo>
                  <a:pt x="87" y="2112"/>
                </a:lnTo>
                <a:lnTo>
                  <a:pt x="135" y="2112"/>
                </a:lnTo>
                <a:close/>
                <a:moveTo>
                  <a:pt x="216" y="1997"/>
                </a:moveTo>
                <a:lnTo>
                  <a:pt x="111" y="2177"/>
                </a:lnTo>
                <a:lnTo>
                  <a:pt x="7" y="1997"/>
                </a:lnTo>
                <a:cubicBezTo>
                  <a:pt x="0" y="1986"/>
                  <a:pt x="4" y="1971"/>
                  <a:pt x="15" y="1964"/>
                </a:cubicBezTo>
                <a:cubicBezTo>
                  <a:pt x="27" y="1958"/>
                  <a:pt x="42" y="1961"/>
                  <a:pt x="48" y="1973"/>
                </a:cubicBezTo>
                <a:lnTo>
                  <a:pt x="132" y="2117"/>
                </a:lnTo>
                <a:lnTo>
                  <a:pt x="91" y="2117"/>
                </a:lnTo>
                <a:lnTo>
                  <a:pt x="175" y="1973"/>
                </a:lnTo>
                <a:cubicBezTo>
                  <a:pt x="181" y="1961"/>
                  <a:pt x="196" y="1958"/>
                  <a:pt x="208" y="1964"/>
                </a:cubicBezTo>
                <a:cubicBezTo>
                  <a:pt x="219" y="1971"/>
                  <a:pt x="223" y="1986"/>
                  <a:pt x="216" y="1997"/>
                </a:cubicBezTo>
                <a:close/>
              </a:path>
            </a:pathLst>
          </a:custGeom>
          <a:solidFill>
            <a:srgbClr val="4A7EBB"/>
          </a:solidFill>
          <a:ln w="0">
            <a:solidFill>
              <a:srgbClr val="4A7EBB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486" name="Freeform 7"/>
          <p:cNvSpPr>
            <a:spLocks noEditPoints="1"/>
          </p:cNvSpPr>
          <p:nvPr/>
        </p:nvSpPr>
        <p:spPr bwMode="auto">
          <a:xfrm>
            <a:off x="3132138" y="3595688"/>
            <a:ext cx="103187" cy="1057275"/>
          </a:xfrm>
          <a:custGeom>
            <a:avLst/>
            <a:gdLst>
              <a:gd name="T0" fmla="*/ 2147483647 w 223"/>
              <a:gd name="T1" fmla="*/ 2147483647 h 2177"/>
              <a:gd name="T2" fmla="*/ 2147483647 w 223"/>
              <a:gd name="T3" fmla="*/ 0 h 2177"/>
              <a:gd name="T4" fmla="*/ 2147483647 w 223"/>
              <a:gd name="T5" fmla="*/ 2147483647 h 2177"/>
              <a:gd name="T6" fmla="*/ 2147483647 w 223"/>
              <a:gd name="T7" fmla="*/ 2147483647 h 2177"/>
              <a:gd name="T8" fmla="*/ 2147483647 w 223"/>
              <a:gd name="T9" fmla="*/ 2147483647 h 2177"/>
              <a:gd name="T10" fmla="*/ 2147483647 w 223"/>
              <a:gd name="T11" fmla="*/ 2147483647 h 2177"/>
              <a:gd name="T12" fmla="*/ 2147483647 w 223"/>
              <a:gd name="T13" fmla="*/ 2147483647 h 2177"/>
              <a:gd name="T14" fmla="*/ 2147483647 w 223"/>
              <a:gd name="T15" fmla="*/ 2147483647 h 2177"/>
              <a:gd name="T16" fmla="*/ 2147483647 w 223"/>
              <a:gd name="T17" fmla="*/ 2147483647 h 2177"/>
              <a:gd name="T18" fmla="*/ 2147483647 w 223"/>
              <a:gd name="T19" fmla="*/ 2147483647 h 2177"/>
              <a:gd name="T20" fmla="*/ 2147483647 w 223"/>
              <a:gd name="T21" fmla="*/ 2147483647 h 2177"/>
              <a:gd name="T22" fmla="*/ 2147483647 w 223"/>
              <a:gd name="T23" fmla="*/ 2147483647 h 2177"/>
              <a:gd name="T24" fmla="*/ 2147483647 w 223"/>
              <a:gd name="T25" fmla="*/ 2147483647 h 2177"/>
              <a:gd name="T26" fmla="*/ 2147483647 w 223"/>
              <a:gd name="T27" fmla="*/ 2147483647 h 2177"/>
              <a:gd name="T28" fmla="*/ 2147483647 w 223"/>
              <a:gd name="T29" fmla="*/ 2147483647 h 2177"/>
              <a:gd name="T30" fmla="*/ 2147483647 w 223"/>
              <a:gd name="T31" fmla="*/ 2147483647 h 2177"/>
              <a:gd name="T32" fmla="*/ 2147483647 w 223"/>
              <a:gd name="T33" fmla="*/ 2147483647 h 2177"/>
              <a:gd name="T34" fmla="*/ 2147483647 w 223"/>
              <a:gd name="T35" fmla="*/ 2147483647 h 2177"/>
              <a:gd name="T36" fmla="*/ 2147483647 w 223"/>
              <a:gd name="T37" fmla="*/ 2147483647 h 2177"/>
              <a:gd name="T38" fmla="*/ 2147483647 w 223"/>
              <a:gd name="T39" fmla="*/ 2147483647 h 2177"/>
              <a:gd name="T40" fmla="*/ 2147483647 w 223"/>
              <a:gd name="T41" fmla="*/ 2147483647 h 2177"/>
              <a:gd name="T42" fmla="*/ 2147483647 w 223"/>
              <a:gd name="T43" fmla="*/ 2147483647 h 2177"/>
              <a:gd name="T44" fmla="*/ 2147483647 w 223"/>
              <a:gd name="T45" fmla="*/ 2147483647 h 2177"/>
              <a:gd name="T46" fmla="*/ 2147483647 w 223"/>
              <a:gd name="T47" fmla="*/ 2147483647 h 2177"/>
              <a:gd name="T48" fmla="*/ 2147483647 w 223"/>
              <a:gd name="T49" fmla="*/ 2147483647 h 2177"/>
              <a:gd name="T50" fmla="*/ 2147483647 w 223"/>
              <a:gd name="T51" fmla="*/ 2147483647 h 2177"/>
              <a:gd name="T52" fmla="*/ 2147483647 w 223"/>
              <a:gd name="T53" fmla="*/ 2147483647 h 2177"/>
              <a:gd name="T54" fmla="*/ 2147483647 w 223"/>
              <a:gd name="T55" fmla="*/ 2147483647 h 2177"/>
              <a:gd name="T56" fmla="*/ 2147483647 w 223"/>
              <a:gd name="T57" fmla="*/ 2147483647 h 2177"/>
              <a:gd name="T58" fmla="*/ 2147483647 w 223"/>
              <a:gd name="T59" fmla="*/ 2147483647 h 2177"/>
              <a:gd name="T60" fmla="*/ 2147483647 w 223"/>
              <a:gd name="T61" fmla="*/ 2147483647 h 2177"/>
              <a:gd name="T62" fmla="*/ 2147483647 w 223"/>
              <a:gd name="T63" fmla="*/ 2147483647 h 2177"/>
              <a:gd name="T64" fmla="*/ 2147483647 w 223"/>
              <a:gd name="T65" fmla="*/ 2147483647 h 2177"/>
              <a:gd name="T66" fmla="*/ 2147483647 w 223"/>
              <a:gd name="T67" fmla="*/ 2147483647 h 2177"/>
              <a:gd name="T68" fmla="*/ 2147483647 w 223"/>
              <a:gd name="T69" fmla="*/ 2147483647 h 217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23"/>
              <a:gd name="T106" fmla="*/ 0 h 2177"/>
              <a:gd name="T107" fmla="*/ 223 w 223"/>
              <a:gd name="T108" fmla="*/ 2177 h 217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23" h="2177">
                <a:moveTo>
                  <a:pt x="138" y="0"/>
                </a:moveTo>
                <a:lnTo>
                  <a:pt x="138" y="144"/>
                </a:lnTo>
                <a:lnTo>
                  <a:pt x="90" y="144"/>
                </a:lnTo>
                <a:lnTo>
                  <a:pt x="90" y="0"/>
                </a:lnTo>
                <a:lnTo>
                  <a:pt x="138" y="0"/>
                </a:lnTo>
                <a:close/>
                <a:moveTo>
                  <a:pt x="138" y="192"/>
                </a:moveTo>
                <a:lnTo>
                  <a:pt x="138" y="336"/>
                </a:lnTo>
                <a:lnTo>
                  <a:pt x="90" y="336"/>
                </a:lnTo>
                <a:lnTo>
                  <a:pt x="90" y="192"/>
                </a:lnTo>
                <a:lnTo>
                  <a:pt x="138" y="192"/>
                </a:lnTo>
                <a:close/>
                <a:moveTo>
                  <a:pt x="138" y="384"/>
                </a:moveTo>
                <a:lnTo>
                  <a:pt x="137" y="528"/>
                </a:lnTo>
                <a:lnTo>
                  <a:pt x="89" y="528"/>
                </a:lnTo>
                <a:lnTo>
                  <a:pt x="90" y="384"/>
                </a:lnTo>
                <a:lnTo>
                  <a:pt x="138" y="384"/>
                </a:lnTo>
                <a:close/>
                <a:moveTo>
                  <a:pt x="137" y="576"/>
                </a:moveTo>
                <a:lnTo>
                  <a:pt x="137" y="720"/>
                </a:lnTo>
                <a:lnTo>
                  <a:pt x="89" y="720"/>
                </a:lnTo>
                <a:lnTo>
                  <a:pt x="89" y="576"/>
                </a:lnTo>
                <a:lnTo>
                  <a:pt x="137" y="576"/>
                </a:lnTo>
                <a:close/>
                <a:moveTo>
                  <a:pt x="137" y="768"/>
                </a:moveTo>
                <a:lnTo>
                  <a:pt x="137" y="912"/>
                </a:lnTo>
                <a:lnTo>
                  <a:pt x="89" y="912"/>
                </a:lnTo>
                <a:lnTo>
                  <a:pt x="89" y="768"/>
                </a:lnTo>
                <a:lnTo>
                  <a:pt x="137" y="768"/>
                </a:lnTo>
                <a:close/>
                <a:moveTo>
                  <a:pt x="137" y="960"/>
                </a:moveTo>
                <a:lnTo>
                  <a:pt x="137" y="1104"/>
                </a:lnTo>
                <a:lnTo>
                  <a:pt x="89" y="1104"/>
                </a:lnTo>
                <a:lnTo>
                  <a:pt x="89" y="960"/>
                </a:lnTo>
                <a:lnTo>
                  <a:pt x="137" y="960"/>
                </a:lnTo>
                <a:close/>
                <a:moveTo>
                  <a:pt x="137" y="1152"/>
                </a:moveTo>
                <a:lnTo>
                  <a:pt x="137" y="1296"/>
                </a:lnTo>
                <a:lnTo>
                  <a:pt x="89" y="1296"/>
                </a:lnTo>
                <a:lnTo>
                  <a:pt x="89" y="1152"/>
                </a:lnTo>
                <a:lnTo>
                  <a:pt x="137" y="1152"/>
                </a:lnTo>
                <a:close/>
                <a:moveTo>
                  <a:pt x="136" y="1344"/>
                </a:moveTo>
                <a:lnTo>
                  <a:pt x="136" y="1488"/>
                </a:lnTo>
                <a:lnTo>
                  <a:pt x="88" y="1488"/>
                </a:lnTo>
                <a:lnTo>
                  <a:pt x="88" y="1344"/>
                </a:lnTo>
                <a:lnTo>
                  <a:pt x="136" y="1344"/>
                </a:lnTo>
                <a:close/>
                <a:moveTo>
                  <a:pt x="136" y="1536"/>
                </a:moveTo>
                <a:lnTo>
                  <a:pt x="136" y="1680"/>
                </a:lnTo>
                <a:lnTo>
                  <a:pt x="88" y="1680"/>
                </a:lnTo>
                <a:lnTo>
                  <a:pt x="88" y="1536"/>
                </a:lnTo>
                <a:lnTo>
                  <a:pt x="136" y="1536"/>
                </a:lnTo>
                <a:close/>
                <a:moveTo>
                  <a:pt x="136" y="1728"/>
                </a:moveTo>
                <a:lnTo>
                  <a:pt x="136" y="1872"/>
                </a:lnTo>
                <a:lnTo>
                  <a:pt x="88" y="1872"/>
                </a:lnTo>
                <a:lnTo>
                  <a:pt x="88" y="1728"/>
                </a:lnTo>
                <a:lnTo>
                  <a:pt x="136" y="1728"/>
                </a:lnTo>
                <a:close/>
                <a:moveTo>
                  <a:pt x="136" y="1920"/>
                </a:moveTo>
                <a:lnTo>
                  <a:pt x="136" y="2064"/>
                </a:lnTo>
                <a:lnTo>
                  <a:pt x="88" y="2064"/>
                </a:lnTo>
                <a:lnTo>
                  <a:pt x="88" y="1920"/>
                </a:lnTo>
                <a:lnTo>
                  <a:pt x="136" y="1920"/>
                </a:lnTo>
                <a:close/>
                <a:moveTo>
                  <a:pt x="136" y="2112"/>
                </a:moveTo>
                <a:lnTo>
                  <a:pt x="136" y="2129"/>
                </a:lnTo>
                <a:lnTo>
                  <a:pt x="88" y="2129"/>
                </a:lnTo>
                <a:lnTo>
                  <a:pt x="88" y="2112"/>
                </a:lnTo>
                <a:lnTo>
                  <a:pt x="136" y="2112"/>
                </a:lnTo>
                <a:close/>
                <a:moveTo>
                  <a:pt x="216" y="1997"/>
                </a:moveTo>
                <a:lnTo>
                  <a:pt x="111" y="2177"/>
                </a:lnTo>
                <a:lnTo>
                  <a:pt x="7" y="1997"/>
                </a:lnTo>
                <a:cubicBezTo>
                  <a:pt x="0" y="1985"/>
                  <a:pt x="4" y="1971"/>
                  <a:pt x="16" y="1964"/>
                </a:cubicBezTo>
                <a:cubicBezTo>
                  <a:pt x="27" y="1957"/>
                  <a:pt x="42" y="1961"/>
                  <a:pt x="48" y="1973"/>
                </a:cubicBezTo>
                <a:lnTo>
                  <a:pt x="132" y="2117"/>
                </a:lnTo>
                <a:lnTo>
                  <a:pt x="91" y="2117"/>
                </a:lnTo>
                <a:lnTo>
                  <a:pt x="175" y="1973"/>
                </a:lnTo>
                <a:cubicBezTo>
                  <a:pt x="182" y="1961"/>
                  <a:pt x="196" y="1958"/>
                  <a:pt x="208" y="1964"/>
                </a:cubicBezTo>
                <a:cubicBezTo>
                  <a:pt x="219" y="1971"/>
                  <a:pt x="223" y="1986"/>
                  <a:pt x="216" y="1997"/>
                </a:cubicBezTo>
                <a:close/>
              </a:path>
            </a:pathLst>
          </a:custGeom>
          <a:solidFill>
            <a:srgbClr val="4A7EBB"/>
          </a:solidFill>
          <a:ln w="0">
            <a:solidFill>
              <a:srgbClr val="4A7EBB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487" name="Freeform 8"/>
          <p:cNvSpPr>
            <a:spLocks noEditPoints="1"/>
          </p:cNvSpPr>
          <p:nvPr/>
        </p:nvSpPr>
        <p:spPr bwMode="auto">
          <a:xfrm>
            <a:off x="4030663" y="3595688"/>
            <a:ext cx="103187" cy="1057275"/>
          </a:xfrm>
          <a:custGeom>
            <a:avLst/>
            <a:gdLst>
              <a:gd name="T0" fmla="*/ 2147483647 w 223"/>
              <a:gd name="T1" fmla="*/ 2147483647 h 2177"/>
              <a:gd name="T2" fmla="*/ 2147483647 w 223"/>
              <a:gd name="T3" fmla="*/ 0 h 2177"/>
              <a:gd name="T4" fmla="*/ 2147483647 w 223"/>
              <a:gd name="T5" fmla="*/ 2147483647 h 2177"/>
              <a:gd name="T6" fmla="*/ 2147483647 w 223"/>
              <a:gd name="T7" fmla="*/ 2147483647 h 2177"/>
              <a:gd name="T8" fmla="*/ 2147483647 w 223"/>
              <a:gd name="T9" fmla="*/ 2147483647 h 2177"/>
              <a:gd name="T10" fmla="*/ 2147483647 w 223"/>
              <a:gd name="T11" fmla="*/ 2147483647 h 2177"/>
              <a:gd name="T12" fmla="*/ 2147483647 w 223"/>
              <a:gd name="T13" fmla="*/ 2147483647 h 2177"/>
              <a:gd name="T14" fmla="*/ 2147483647 w 223"/>
              <a:gd name="T15" fmla="*/ 2147483647 h 2177"/>
              <a:gd name="T16" fmla="*/ 2147483647 w 223"/>
              <a:gd name="T17" fmla="*/ 2147483647 h 2177"/>
              <a:gd name="T18" fmla="*/ 2147483647 w 223"/>
              <a:gd name="T19" fmla="*/ 2147483647 h 2177"/>
              <a:gd name="T20" fmla="*/ 2147483647 w 223"/>
              <a:gd name="T21" fmla="*/ 2147483647 h 2177"/>
              <a:gd name="T22" fmla="*/ 2147483647 w 223"/>
              <a:gd name="T23" fmla="*/ 2147483647 h 2177"/>
              <a:gd name="T24" fmla="*/ 2147483647 w 223"/>
              <a:gd name="T25" fmla="*/ 2147483647 h 2177"/>
              <a:gd name="T26" fmla="*/ 2147483647 w 223"/>
              <a:gd name="T27" fmla="*/ 2147483647 h 2177"/>
              <a:gd name="T28" fmla="*/ 2147483647 w 223"/>
              <a:gd name="T29" fmla="*/ 2147483647 h 2177"/>
              <a:gd name="T30" fmla="*/ 2147483647 w 223"/>
              <a:gd name="T31" fmla="*/ 2147483647 h 2177"/>
              <a:gd name="T32" fmla="*/ 2147483647 w 223"/>
              <a:gd name="T33" fmla="*/ 2147483647 h 2177"/>
              <a:gd name="T34" fmla="*/ 2147483647 w 223"/>
              <a:gd name="T35" fmla="*/ 2147483647 h 2177"/>
              <a:gd name="T36" fmla="*/ 2147483647 w 223"/>
              <a:gd name="T37" fmla="*/ 2147483647 h 2177"/>
              <a:gd name="T38" fmla="*/ 2147483647 w 223"/>
              <a:gd name="T39" fmla="*/ 2147483647 h 2177"/>
              <a:gd name="T40" fmla="*/ 2147483647 w 223"/>
              <a:gd name="T41" fmla="*/ 2147483647 h 2177"/>
              <a:gd name="T42" fmla="*/ 2147483647 w 223"/>
              <a:gd name="T43" fmla="*/ 2147483647 h 2177"/>
              <a:gd name="T44" fmla="*/ 2147483647 w 223"/>
              <a:gd name="T45" fmla="*/ 2147483647 h 2177"/>
              <a:gd name="T46" fmla="*/ 2147483647 w 223"/>
              <a:gd name="T47" fmla="*/ 2147483647 h 2177"/>
              <a:gd name="T48" fmla="*/ 2147483647 w 223"/>
              <a:gd name="T49" fmla="*/ 2147483647 h 2177"/>
              <a:gd name="T50" fmla="*/ 2147483647 w 223"/>
              <a:gd name="T51" fmla="*/ 2147483647 h 2177"/>
              <a:gd name="T52" fmla="*/ 2147483647 w 223"/>
              <a:gd name="T53" fmla="*/ 2147483647 h 2177"/>
              <a:gd name="T54" fmla="*/ 2147483647 w 223"/>
              <a:gd name="T55" fmla="*/ 2147483647 h 2177"/>
              <a:gd name="T56" fmla="*/ 2147483647 w 223"/>
              <a:gd name="T57" fmla="*/ 2147483647 h 2177"/>
              <a:gd name="T58" fmla="*/ 2147483647 w 223"/>
              <a:gd name="T59" fmla="*/ 2147483647 h 2177"/>
              <a:gd name="T60" fmla="*/ 2147483647 w 223"/>
              <a:gd name="T61" fmla="*/ 2147483647 h 2177"/>
              <a:gd name="T62" fmla="*/ 2147483647 w 223"/>
              <a:gd name="T63" fmla="*/ 2147483647 h 2177"/>
              <a:gd name="T64" fmla="*/ 2147483647 w 223"/>
              <a:gd name="T65" fmla="*/ 2147483647 h 2177"/>
              <a:gd name="T66" fmla="*/ 2147483647 w 223"/>
              <a:gd name="T67" fmla="*/ 2147483647 h 2177"/>
              <a:gd name="T68" fmla="*/ 2147483647 w 223"/>
              <a:gd name="T69" fmla="*/ 2147483647 h 217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23"/>
              <a:gd name="T106" fmla="*/ 0 h 2177"/>
              <a:gd name="T107" fmla="*/ 223 w 223"/>
              <a:gd name="T108" fmla="*/ 2177 h 217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23" h="2177">
                <a:moveTo>
                  <a:pt x="138" y="0"/>
                </a:moveTo>
                <a:lnTo>
                  <a:pt x="138" y="144"/>
                </a:lnTo>
                <a:lnTo>
                  <a:pt x="90" y="144"/>
                </a:lnTo>
                <a:lnTo>
                  <a:pt x="90" y="0"/>
                </a:lnTo>
                <a:lnTo>
                  <a:pt x="138" y="0"/>
                </a:lnTo>
                <a:close/>
                <a:moveTo>
                  <a:pt x="138" y="192"/>
                </a:moveTo>
                <a:lnTo>
                  <a:pt x="138" y="336"/>
                </a:lnTo>
                <a:lnTo>
                  <a:pt x="90" y="336"/>
                </a:lnTo>
                <a:lnTo>
                  <a:pt x="90" y="192"/>
                </a:lnTo>
                <a:lnTo>
                  <a:pt x="138" y="192"/>
                </a:lnTo>
                <a:close/>
                <a:moveTo>
                  <a:pt x="138" y="384"/>
                </a:moveTo>
                <a:lnTo>
                  <a:pt x="137" y="528"/>
                </a:lnTo>
                <a:lnTo>
                  <a:pt x="89" y="528"/>
                </a:lnTo>
                <a:lnTo>
                  <a:pt x="90" y="384"/>
                </a:lnTo>
                <a:lnTo>
                  <a:pt x="138" y="384"/>
                </a:lnTo>
                <a:close/>
                <a:moveTo>
                  <a:pt x="137" y="576"/>
                </a:moveTo>
                <a:lnTo>
                  <a:pt x="137" y="720"/>
                </a:lnTo>
                <a:lnTo>
                  <a:pt x="89" y="720"/>
                </a:lnTo>
                <a:lnTo>
                  <a:pt x="89" y="576"/>
                </a:lnTo>
                <a:lnTo>
                  <a:pt x="137" y="576"/>
                </a:lnTo>
                <a:close/>
                <a:moveTo>
                  <a:pt x="137" y="768"/>
                </a:moveTo>
                <a:lnTo>
                  <a:pt x="137" y="912"/>
                </a:lnTo>
                <a:lnTo>
                  <a:pt x="89" y="912"/>
                </a:lnTo>
                <a:lnTo>
                  <a:pt x="89" y="768"/>
                </a:lnTo>
                <a:lnTo>
                  <a:pt x="137" y="768"/>
                </a:lnTo>
                <a:close/>
                <a:moveTo>
                  <a:pt x="137" y="960"/>
                </a:moveTo>
                <a:lnTo>
                  <a:pt x="137" y="1104"/>
                </a:lnTo>
                <a:lnTo>
                  <a:pt x="89" y="1104"/>
                </a:lnTo>
                <a:lnTo>
                  <a:pt x="89" y="960"/>
                </a:lnTo>
                <a:lnTo>
                  <a:pt x="137" y="960"/>
                </a:lnTo>
                <a:close/>
                <a:moveTo>
                  <a:pt x="137" y="1152"/>
                </a:moveTo>
                <a:lnTo>
                  <a:pt x="137" y="1296"/>
                </a:lnTo>
                <a:lnTo>
                  <a:pt x="89" y="1296"/>
                </a:lnTo>
                <a:lnTo>
                  <a:pt x="89" y="1152"/>
                </a:lnTo>
                <a:lnTo>
                  <a:pt x="137" y="1152"/>
                </a:lnTo>
                <a:close/>
                <a:moveTo>
                  <a:pt x="136" y="1344"/>
                </a:moveTo>
                <a:lnTo>
                  <a:pt x="136" y="1488"/>
                </a:lnTo>
                <a:lnTo>
                  <a:pt x="88" y="1488"/>
                </a:lnTo>
                <a:lnTo>
                  <a:pt x="88" y="1344"/>
                </a:lnTo>
                <a:lnTo>
                  <a:pt x="136" y="1344"/>
                </a:lnTo>
                <a:close/>
                <a:moveTo>
                  <a:pt x="136" y="1536"/>
                </a:moveTo>
                <a:lnTo>
                  <a:pt x="136" y="1680"/>
                </a:lnTo>
                <a:lnTo>
                  <a:pt x="88" y="1680"/>
                </a:lnTo>
                <a:lnTo>
                  <a:pt x="88" y="1536"/>
                </a:lnTo>
                <a:lnTo>
                  <a:pt x="136" y="1536"/>
                </a:lnTo>
                <a:close/>
                <a:moveTo>
                  <a:pt x="136" y="1728"/>
                </a:moveTo>
                <a:lnTo>
                  <a:pt x="136" y="1872"/>
                </a:lnTo>
                <a:lnTo>
                  <a:pt x="88" y="1872"/>
                </a:lnTo>
                <a:lnTo>
                  <a:pt x="88" y="1728"/>
                </a:lnTo>
                <a:lnTo>
                  <a:pt x="136" y="1728"/>
                </a:lnTo>
                <a:close/>
                <a:moveTo>
                  <a:pt x="136" y="1920"/>
                </a:moveTo>
                <a:lnTo>
                  <a:pt x="136" y="2064"/>
                </a:lnTo>
                <a:lnTo>
                  <a:pt x="88" y="2064"/>
                </a:lnTo>
                <a:lnTo>
                  <a:pt x="88" y="1920"/>
                </a:lnTo>
                <a:lnTo>
                  <a:pt x="136" y="1920"/>
                </a:lnTo>
                <a:close/>
                <a:moveTo>
                  <a:pt x="136" y="2112"/>
                </a:moveTo>
                <a:lnTo>
                  <a:pt x="136" y="2129"/>
                </a:lnTo>
                <a:lnTo>
                  <a:pt x="88" y="2129"/>
                </a:lnTo>
                <a:lnTo>
                  <a:pt x="88" y="2112"/>
                </a:lnTo>
                <a:lnTo>
                  <a:pt x="136" y="2112"/>
                </a:lnTo>
                <a:close/>
                <a:moveTo>
                  <a:pt x="216" y="1997"/>
                </a:moveTo>
                <a:lnTo>
                  <a:pt x="111" y="2177"/>
                </a:lnTo>
                <a:lnTo>
                  <a:pt x="7" y="1997"/>
                </a:lnTo>
                <a:cubicBezTo>
                  <a:pt x="0" y="1985"/>
                  <a:pt x="4" y="1971"/>
                  <a:pt x="16" y="1964"/>
                </a:cubicBezTo>
                <a:cubicBezTo>
                  <a:pt x="27" y="1957"/>
                  <a:pt x="42" y="1961"/>
                  <a:pt x="48" y="1973"/>
                </a:cubicBezTo>
                <a:lnTo>
                  <a:pt x="132" y="2117"/>
                </a:lnTo>
                <a:lnTo>
                  <a:pt x="91" y="2117"/>
                </a:lnTo>
                <a:lnTo>
                  <a:pt x="175" y="1973"/>
                </a:lnTo>
                <a:cubicBezTo>
                  <a:pt x="182" y="1961"/>
                  <a:pt x="196" y="1958"/>
                  <a:pt x="208" y="1964"/>
                </a:cubicBezTo>
                <a:cubicBezTo>
                  <a:pt x="219" y="1971"/>
                  <a:pt x="223" y="1986"/>
                  <a:pt x="216" y="1997"/>
                </a:cubicBezTo>
                <a:close/>
              </a:path>
            </a:pathLst>
          </a:custGeom>
          <a:solidFill>
            <a:srgbClr val="4A7EBB"/>
          </a:solidFill>
          <a:ln w="0">
            <a:solidFill>
              <a:srgbClr val="4A7EBB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488" name="Freeform 9"/>
          <p:cNvSpPr>
            <a:spLocks noEditPoints="1"/>
          </p:cNvSpPr>
          <p:nvPr/>
        </p:nvSpPr>
        <p:spPr bwMode="auto">
          <a:xfrm>
            <a:off x="4975225" y="3595688"/>
            <a:ext cx="103188" cy="1057275"/>
          </a:xfrm>
          <a:custGeom>
            <a:avLst/>
            <a:gdLst>
              <a:gd name="T0" fmla="*/ 2147483647 w 223"/>
              <a:gd name="T1" fmla="*/ 2147483647 h 2177"/>
              <a:gd name="T2" fmla="*/ 2147483647 w 223"/>
              <a:gd name="T3" fmla="*/ 0 h 2177"/>
              <a:gd name="T4" fmla="*/ 2147483647 w 223"/>
              <a:gd name="T5" fmla="*/ 2147483647 h 2177"/>
              <a:gd name="T6" fmla="*/ 2147483647 w 223"/>
              <a:gd name="T7" fmla="*/ 2147483647 h 2177"/>
              <a:gd name="T8" fmla="*/ 2147483647 w 223"/>
              <a:gd name="T9" fmla="*/ 2147483647 h 2177"/>
              <a:gd name="T10" fmla="*/ 2147483647 w 223"/>
              <a:gd name="T11" fmla="*/ 2147483647 h 2177"/>
              <a:gd name="T12" fmla="*/ 2147483647 w 223"/>
              <a:gd name="T13" fmla="*/ 2147483647 h 2177"/>
              <a:gd name="T14" fmla="*/ 2147483647 w 223"/>
              <a:gd name="T15" fmla="*/ 2147483647 h 2177"/>
              <a:gd name="T16" fmla="*/ 2147483647 w 223"/>
              <a:gd name="T17" fmla="*/ 2147483647 h 2177"/>
              <a:gd name="T18" fmla="*/ 2147483647 w 223"/>
              <a:gd name="T19" fmla="*/ 2147483647 h 2177"/>
              <a:gd name="T20" fmla="*/ 2147483647 w 223"/>
              <a:gd name="T21" fmla="*/ 2147483647 h 2177"/>
              <a:gd name="T22" fmla="*/ 2147483647 w 223"/>
              <a:gd name="T23" fmla="*/ 2147483647 h 2177"/>
              <a:gd name="T24" fmla="*/ 2147483647 w 223"/>
              <a:gd name="T25" fmla="*/ 2147483647 h 2177"/>
              <a:gd name="T26" fmla="*/ 2147483647 w 223"/>
              <a:gd name="T27" fmla="*/ 2147483647 h 2177"/>
              <a:gd name="T28" fmla="*/ 2147483647 w 223"/>
              <a:gd name="T29" fmla="*/ 2147483647 h 2177"/>
              <a:gd name="T30" fmla="*/ 2147483647 w 223"/>
              <a:gd name="T31" fmla="*/ 2147483647 h 2177"/>
              <a:gd name="T32" fmla="*/ 2147483647 w 223"/>
              <a:gd name="T33" fmla="*/ 2147483647 h 2177"/>
              <a:gd name="T34" fmla="*/ 2147483647 w 223"/>
              <a:gd name="T35" fmla="*/ 2147483647 h 2177"/>
              <a:gd name="T36" fmla="*/ 2147483647 w 223"/>
              <a:gd name="T37" fmla="*/ 2147483647 h 2177"/>
              <a:gd name="T38" fmla="*/ 2147483647 w 223"/>
              <a:gd name="T39" fmla="*/ 2147483647 h 2177"/>
              <a:gd name="T40" fmla="*/ 2147483647 w 223"/>
              <a:gd name="T41" fmla="*/ 2147483647 h 2177"/>
              <a:gd name="T42" fmla="*/ 2147483647 w 223"/>
              <a:gd name="T43" fmla="*/ 2147483647 h 2177"/>
              <a:gd name="T44" fmla="*/ 2147483647 w 223"/>
              <a:gd name="T45" fmla="*/ 2147483647 h 2177"/>
              <a:gd name="T46" fmla="*/ 2147483647 w 223"/>
              <a:gd name="T47" fmla="*/ 2147483647 h 2177"/>
              <a:gd name="T48" fmla="*/ 2147483647 w 223"/>
              <a:gd name="T49" fmla="*/ 2147483647 h 2177"/>
              <a:gd name="T50" fmla="*/ 2147483647 w 223"/>
              <a:gd name="T51" fmla="*/ 2147483647 h 2177"/>
              <a:gd name="T52" fmla="*/ 2147483647 w 223"/>
              <a:gd name="T53" fmla="*/ 2147483647 h 2177"/>
              <a:gd name="T54" fmla="*/ 2147483647 w 223"/>
              <a:gd name="T55" fmla="*/ 2147483647 h 2177"/>
              <a:gd name="T56" fmla="*/ 2147483647 w 223"/>
              <a:gd name="T57" fmla="*/ 2147483647 h 2177"/>
              <a:gd name="T58" fmla="*/ 2147483647 w 223"/>
              <a:gd name="T59" fmla="*/ 2147483647 h 2177"/>
              <a:gd name="T60" fmla="*/ 2147483647 w 223"/>
              <a:gd name="T61" fmla="*/ 2147483647 h 2177"/>
              <a:gd name="T62" fmla="*/ 2147483647 w 223"/>
              <a:gd name="T63" fmla="*/ 2147483647 h 2177"/>
              <a:gd name="T64" fmla="*/ 2147483647 w 223"/>
              <a:gd name="T65" fmla="*/ 2147483647 h 2177"/>
              <a:gd name="T66" fmla="*/ 2147483647 w 223"/>
              <a:gd name="T67" fmla="*/ 2147483647 h 2177"/>
              <a:gd name="T68" fmla="*/ 2147483647 w 223"/>
              <a:gd name="T69" fmla="*/ 2147483647 h 217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23"/>
              <a:gd name="T106" fmla="*/ 0 h 2177"/>
              <a:gd name="T107" fmla="*/ 223 w 223"/>
              <a:gd name="T108" fmla="*/ 2177 h 217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23" h="2177">
                <a:moveTo>
                  <a:pt x="138" y="0"/>
                </a:moveTo>
                <a:lnTo>
                  <a:pt x="138" y="144"/>
                </a:lnTo>
                <a:lnTo>
                  <a:pt x="90" y="144"/>
                </a:lnTo>
                <a:lnTo>
                  <a:pt x="90" y="0"/>
                </a:lnTo>
                <a:lnTo>
                  <a:pt x="138" y="0"/>
                </a:lnTo>
                <a:close/>
                <a:moveTo>
                  <a:pt x="138" y="192"/>
                </a:moveTo>
                <a:lnTo>
                  <a:pt x="138" y="336"/>
                </a:lnTo>
                <a:lnTo>
                  <a:pt x="90" y="336"/>
                </a:lnTo>
                <a:lnTo>
                  <a:pt x="90" y="192"/>
                </a:lnTo>
                <a:lnTo>
                  <a:pt x="138" y="192"/>
                </a:lnTo>
                <a:close/>
                <a:moveTo>
                  <a:pt x="138" y="384"/>
                </a:moveTo>
                <a:lnTo>
                  <a:pt x="137" y="528"/>
                </a:lnTo>
                <a:lnTo>
                  <a:pt x="89" y="528"/>
                </a:lnTo>
                <a:lnTo>
                  <a:pt x="90" y="384"/>
                </a:lnTo>
                <a:lnTo>
                  <a:pt x="138" y="384"/>
                </a:lnTo>
                <a:close/>
                <a:moveTo>
                  <a:pt x="137" y="576"/>
                </a:moveTo>
                <a:lnTo>
                  <a:pt x="137" y="720"/>
                </a:lnTo>
                <a:lnTo>
                  <a:pt x="89" y="720"/>
                </a:lnTo>
                <a:lnTo>
                  <a:pt x="89" y="576"/>
                </a:lnTo>
                <a:lnTo>
                  <a:pt x="137" y="576"/>
                </a:lnTo>
                <a:close/>
                <a:moveTo>
                  <a:pt x="137" y="768"/>
                </a:moveTo>
                <a:lnTo>
                  <a:pt x="137" y="912"/>
                </a:lnTo>
                <a:lnTo>
                  <a:pt x="89" y="912"/>
                </a:lnTo>
                <a:lnTo>
                  <a:pt x="89" y="768"/>
                </a:lnTo>
                <a:lnTo>
                  <a:pt x="137" y="768"/>
                </a:lnTo>
                <a:close/>
                <a:moveTo>
                  <a:pt x="137" y="960"/>
                </a:moveTo>
                <a:lnTo>
                  <a:pt x="137" y="1104"/>
                </a:lnTo>
                <a:lnTo>
                  <a:pt x="89" y="1104"/>
                </a:lnTo>
                <a:lnTo>
                  <a:pt x="89" y="960"/>
                </a:lnTo>
                <a:lnTo>
                  <a:pt x="137" y="960"/>
                </a:lnTo>
                <a:close/>
                <a:moveTo>
                  <a:pt x="137" y="1152"/>
                </a:moveTo>
                <a:lnTo>
                  <a:pt x="137" y="1296"/>
                </a:lnTo>
                <a:lnTo>
                  <a:pt x="89" y="1296"/>
                </a:lnTo>
                <a:lnTo>
                  <a:pt x="89" y="1152"/>
                </a:lnTo>
                <a:lnTo>
                  <a:pt x="137" y="1152"/>
                </a:lnTo>
                <a:close/>
                <a:moveTo>
                  <a:pt x="136" y="1344"/>
                </a:moveTo>
                <a:lnTo>
                  <a:pt x="136" y="1488"/>
                </a:lnTo>
                <a:lnTo>
                  <a:pt x="88" y="1488"/>
                </a:lnTo>
                <a:lnTo>
                  <a:pt x="88" y="1344"/>
                </a:lnTo>
                <a:lnTo>
                  <a:pt x="136" y="1344"/>
                </a:lnTo>
                <a:close/>
                <a:moveTo>
                  <a:pt x="136" y="1536"/>
                </a:moveTo>
                <a:lnTo>
                  <a:pt x="136" y="1680"/>
                </a:lnTo>
                <a:lnTo>
                  <a:pt x="88" y="1680"/>
                </a:lnTo>
                <a:lnTo>
                  <a:pt x="88" y="1536"/>
                </a:lnTo>
                <a:lnTo>
                  <a:pt x="136" y="1536"/>
                </a:lnTo>
                <a:close/>
                <a:moveTo>
                  <a:pt x="136" y="1728"/>
                </a:moveTo>
                <a:lnTo>
                  <a:pt x="136" y="1872"/>
                </a:lnTo>
                <a:lnTo>
                  <a:pt x="88" y="1872"/>
                </a:lnTo>
                <a:lnTo>
                  <a:pt x="88" y="1728"/>
                </a:lnTo>
                <a:lnTo>
                  <a:pt x="136" y="1728"/>
                </a:lnTo>
                <a:close/>
                <a:moveTo>
                  <a:pt x="136" y="1920"/>
                </a:moveTo>
                <a:lnTo>
                  <a:pt x="136" y="2064"/>
                </a:lnTo>
                <a:lnTo>
                  <a:pt x="88" y="2064"/>
                </a:lnTo>
                <a:lnTo>
                  <a:pt x="88" y="1920"/>
                </a:lnTo>
                <a:lnTo>
                  <a:pt x="136" y="1920"/>
                </a:lnTo>
                <a:close/>
                <a:moveTo>
                  <a:pt x="136" y="2112"/>
                </a:moveTo>
                <a:lnTo>
                  <a:pt x="136" y="2129"/>
                </a:lnTo>
                <a:lnTo>
                  <a:pt x="88" y="2129"/>
                </a:lnTo>
                <a:lnTo>
                  <a:pt x="88" y="2112"/>
                </a:lnTo>
                <a:lnTo>
                  <a:pt x="136" y="2112"/>
                </a:lnTo>
                <a:close/>
                <a:moveTo>
                  <a:pt x="216" y="1997"/>
                </a:moveTo>
                <a:lnTo>
                  <a:pt x="111" y="2177"/>
                </a:lnTo>
                <a:lnTo>
                  <a:pt x="7" y="1997"/>
                </a:lnTo>
                <a:cubicBezTo>
                  <a:pt x="0" y="1985"/>
                  <a:pt x="4" y="1971"/>
                  <a:pt x="16" y="1964"/>
                </a:cubicBezTo>
                <a:cubicBezTo>
                  <a:pt x="27" y="1957"/>
                  <a:pt x="42" y="1961"/>
                  <a:pt x="48" y="1973"/>
                </a:cubicBezTo>
                <a:lnTo>
                  <a:pt x="132" y="2117"/>
                </a:lnTo>
                <a:lnTo>
                  <a:pt x="91" y="2117"/>
                </a:lnTo>
                <a:lnTo>
                  <a:pt x="175" y="1973"/>
                </a:lnTo>
                <a:cubicBezTo>
                  <a:pt x="182" y="1961"/>
                  <a:pt x="196" y="1958"/>
                  <a:pt x="208" y="1964"/>
                </a:cubicBezTo>
                <a:cubicBezTo>
                  <a:pt x="219" y="1971"/>
                  <a:pt x="223" y="1986"/>
                  <a:pt x="216" y="1997"/>
                </a:cubicBezTo>
                <a:close/>
              </a:path>
            </a:pathLst>
          </a:custGeom>
          <a:solidFill>
            <a:srgbClr val="4A7EBB"/>
          </a:solidFill>
          <a:ln w="0">
            <a:solidFill>
              <a:srgbClr val="4A7EBB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489" name="Freeform 10"/>
          <p:cNvSpPr>
            <a:spLocks noEditPoints="1"/>
          </p:cNvSpPr>
          <p:nvPr/>
        </p:nvSpPr>
        <p:spPr bwMode="auto">
          <a:xfrm>
            <a:off x="5919788" y="3581400"/>
            <a:ext cx="103187" cy="1057275"/>
          </a:xfrm>
          <a:custGeom>
            <a:avLst/>
            <a:gdLst>
              <a:gd name="T0" fmla="*/ 2147483647 w 223"/>
              <a:gd name="T1" fmla="*/ 2147483647 h 2177"/>
              <a:gd name="T2" fmla="*/ 2147483647 w 223"/>
              <a:gd name="T3" fmla="*/ 0 h 2177"/>
              <a:gd name="T4" fmla="*/ 2147483647 w 223"/>
              <a:gd name="T5" fmla="*/ 2147483647 h 2177"/>
              <a:gd name="T6" fmla="*/ 2147483647 w 223"/>
              <a:gd name="T7" fmla="*/ 2147483647 h 2177"/>
              <a:gd name="T8" fmla="*/ 2147483647 w 223"/>
              <a:gd name="T9" fmla="*/ 2147483647 h 2177"/>
              <a:gd name="T10" fmla="*/ 2147483647 w 223"/>
              <a:gd name="T11" fmla="*/ 2147483647 h 2177"/>
              <a:gd name="T12" fmla="*/ 2147483647 w 223"/>
              <a:gd name="T13" fmla="*/ 2147483647 h 2177"/>
              <a:gd name="T14" fmla="*/ 2147483647 w 223"/>
              <a:gd name="T15" fmla="*/ 2147483647 h 2177"/>
              <a:gd name="T16" fmla="*/ 2147483647 w 223"/>
              <a:gd name="T17" fmla="*/ 2147483647 h 2177"/>
              <a:gd name="T18" fmla="*/ 2147483647 w 223"/>
              <a:gd name="T19" fmla="*/ 2147483647 h 2177"/>
              <a:gd name="T20" fmla="*/ 2147483647 w 223"/>
              <a:gd name="T21" fmla="*/ 2147483647 h 2177"/>
              <a:gd name="T22" fmla="*/ 2147483647 w 223"/>
              <a:gd name="T23" fmla="*/ 2147483647 h 2177"/>
              <a:gd name="T24" fmla="*/ 2147483647 w 223"/>
              <a:gd name="T25" fmla="*/ 2147483647 h 2177"/>
              <a:gd name="T26" fmla="*/ 2147483647 w 223"/>
              <a:gd name="T27" fmla="*/ 2147483647 h 2177"/>
              <a:gd name="T28" fmla="*/ 2147483647 w 223"/>
              <a:gd name="T29" fmla="*/ 2147483647 h 2177"/>
              <a:gd name="T30" fmla="*/ 2147483647 w 223"/>
              <a:gd name="T31" fmla="*/ 2147483647 h 2177"/>
              <a:gd name="T32" fmla="*/ 2147483647 w 223"/>
              <a:gd name="T33" fmla="*/ 2147483647 h 2177"/>
              <a:gd name="T34" fmla="*/ 2147483647 w 223"/>
              <a:gd name="T35" fmla="*/ 2147483647 h 2177"/>
              <a:gd name="T36" fmla="*/ 2147483647 w 223"/>
              <a:gd name="T37" fmla="*/ 2147483647 h 2177"/>
              <a:gd name="T38" fmla="*/ 2147483647 w 223"/>
              <a:gd name="T39" fmla="*/ 2147483647 h 2177"/>
              <a:gd name="T40" fmla="*/ 2147483647 w 223"/>
              <a:gd name="T41" fmla="*/ 2147483647 h 2177"/>
              <a:gd name="T42" fmla="*/ 2147483647 w 223"/>
              <a:gd name="T43" fmla="*/ 2147483647 h 2177"/>
              <a:gd name="T44" fmla="*/ 2147483647 w 223"/>
              <a:gd name="T45" fmla="*/ 2147483647 h 2177"/>
              <a:gd name="T46" fmla="*/ 2147483647 w 223"/>
              <a:gd name="T47" fmla="*/ 2147483647 h 2177"/>
              <a:gd name="T48" fmla="*/ 2147483647 w 223"/>
              <a:gd name="T49" fmla="*/ 2147483647 h 2177"/>
              <a:gd name="T50" fmla="*/ 2147483647 w 223"/>
              <a:gd name="T51" fmla="*/ 2147483647 h 2177"/>
              <a:gd name="T52" fmla="*/ 2147483647 w 223"/>
              <a:gd name="T53" fmla="*/ 2147483647 h 2177"/>
              <a:gd name="T54" fmla="*/ 2147483647 w 223"/>
              <a:gd name="T55" fmla="*/ 2147483647 h 2177"/>
              <a:gd name="T56" fmla="*/ 2147483647 w 223"/>
              <a:gd name="T57" fmla="*/ 2147483647 h 2177"/>
              <a:gd name="T58" fmla="*/ 2147483647 w 223"/>
              <a:gd name="T59" fmla="*/ 2147483647 h 2177"/>
              <a:gd name="T60" fmla="*/ 2147483647 w 223"/>
              <a:gd name="T61" fmla="*/ 2147483647 h 2177"/>
              <a:gd name="T62" fmla="*/ 2147483647 w 223"/>
              <a:gd name="T63" fmla="*/ 2147483647 h 2177"/>
              <a:gd name="T64" fmla="*/ 2147483647 w 223"/>
              <a:gd name="T65" fmla="*/ 2147483647 h 2177"/>
              <a:gd name="T66" fmla="*/ 2147483647 w 223"/>
              <a:gd name="T67" fmla="*/ 2147483647 h 2177"/>
              <a:gd name="T68" fmla="*/ 2147483647 w 223"/>
              <a:gd name="T69" fmla="*/ 2147483647 h 217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23"/>
              <a:gd name="T106" fmla="*/ 0 h 2177"/>
              <a:gd name="T107" fmla="*/ 223 w 223"/>
              <a:gd name="T108" fmla="*/ 2177 h 217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23" h="2177">
                <a:moveTo>
                  <a:pt x="138" y="0"/>
                </a:moveTo>
                <a:lnTo>
                  <a:pt x="138" y="144"/>
                </a:lnTo>
                <a:lnTo>
                  <a:pt x="90" y="144"/>
                </a:lnTo>
                <a:lnTo>
                  <a:pt x="90" y="0"/>
                </a:lnTo>
                <a:lnTo>
                  <a:pt x="138" y="0"/>
                </a:lnTo>
                <a:close/>
                <a:moveTo>
                  <a:pt x="138" y="192"/>
                </a:moveTo>
                <a:lnTo>
                  <a:pt x="138" y="336"/>
                </a:lnTo>
                <a:lnTo>
                  <a:pt x="90" y="336"/>
                </a:lnTo>
                <a:lnTo>
                  <a:pt x="90" y="192"/>
                </a:lnTo>
                <a:lnTo>
                  <a:pt x="138" y="192"/>
                </a:lnTo>
                <a:close/>
                <a:moveTo>
                  <a:pt x="138" y="384"/>
                </a:moveTo>
                <a:lnTo>
                  <a:pt x="137" y="528"/>
                </a:lnTo>
                <a:lnTo>
                  <a:pt x="89" y="528"/>
                </a:lnTo>
                <a:lnTo>
                  <a:pt x="90" y="384"/>
                </a:lnTo>
                <a:lnTo>
                  <a:pt x="138" y="384"/>
                </a:lnTo>
                <a:close/>
                <a:moveTo>
                  <a:pt x="137" y="576"/>
                </a:moveTo>
                <a:lnTo>
                  <a:pt x="137" y="720"/>
                </a:lnTo>
                <a:lnTo>
                  <a:pt x="89" y="720"/>
                </a:lnTo>
                <a:lnTo>
                  <a:pt x="89" y="576"/>
                </a:lnTo>
                <a:lnTo>
                  <a:pt x="137" y="576"/>
                </a:lnTo>
                <a:close/>
                <a:moveTo>
                  <a:pt x="137" y="768"/>
                </a:moveTo>
                <a:lnTo>
                  <a:pt x="137" y="912"/>
                </a:lnTo>
                <a:lnTo>
                  <a:pt x="89" y="912"/>
                </a:lnTo>
                <a:lnTo>
                  <a:pt x="89" y="768"/>
                </a:lnTo>
                <a:lnTo>
                  <a:pt x="137" y="768"/>
                </a:lnTo>
                <a:close/>
                <a:moveTo>
                  <a:pt x="137" y="960"/>
                </a:moveTo>
                <a:lnTo>
                  <a:pt x="137" y="1104"/>
                </a:lnTo>
                <a:lnTo>
                  <a:pt x="89" y="1104"/>
                </a:lnTo>
                <a:lnTo>
                  <a:pt x="89" y="960"/>
                </a:lnTo>
                <a:lnTo>
                  <a:pt x="137" y="960"/>
                </a:lnTo>
                <a:close/>
                <a:moveTo>
                  <a:pt x="137" y="1152"/>
                </a:moveTo>
                <a:lnTo>
                  <a:pt x="137" y="1296"/>
                </a:lnTo>
                <a:lnTo>
                  <a:pt x="89" y="1296"/>
                </a:lnTo>
                <a:lnTo>
                  <a:pt x="89" y="1152"/>
                </a:lnTo>
                <a:lnTo>
                  <a:pt x="137" y="1152"/>
                </a:lnTo>
                <a:close/>
                <a:moveTo>
                  <a:pt x="136" y="1344"/>
                </a:moveTo>
                <a:lnTo>
                  <a:pt x="136" y="1488"/>
                </a:lnTo>
                <a:lnTo>
                  <a:pt x="88" y="1488"/>
                </a:lnTo>
                <a:lnTo>
                  <a:pt x="88" y="1344"/>
                </a:lnTo>
                <a:lnTo>
                  <a:pt x="136" y="1344"/>
                </a:lnTo>
                <a:close/>
                <a:moveTo>
                  <a:pt x="136" y="1536"/>
                </a:moveTo>
                <a:lnTo>
                  <a:pt x="136" y="1680"/>
                </a:lnTo>
                <a:lnTo>
                  <a:pt x="88" y="1680"/>
                </a:lnTo>
                <a:lnTo>
                  <a:pt x="88" y="1536"/>
                </a:lnTo>
                <a:lnTo>
                  <a:pt x="136" y="1536"/>
                </a:lnTo>
                <a:close/>
                <a:moveTo>
                  <a:pt x="136" y="1728"/>
                </a:moveTo>
                <a:lnTo>
                  <a:pt x="136" y="1872"/>
                </a:lnTo>
                <a:lnTo>
                  <a:pt x="88" y="1872"/>
                </a:lnTo>
                <a:lnTo>
                  <a:pt x="88" y="1728"/>
                </a:lnTo>
                <a:lnTo>
                  <a:pt x="136" y="1728"/>
                </a:lnTo>
                <a:close/>
                <a:moveTo>
                  <a:pt x="136" y="1920"/>
                </a:moveTo>
                <a:lnTo>
                  <a:pt x="136" y="2064"/>
                </a:lnTo>
                <a:lnTo>
                  <a:pt x="88" y="2064"/>
                </a:lnTo>
                <a:lnTo>
                  <a:pt x="88" y="1920"/>
                </a:lnTo>
                <a:lnTo>
                  <a:pt x="136" y="1920"/>
                </a:lnTo>
                <a:close/>
                <a:moveTo>
                  <a:pt x="136" y="2112"/>
                </a:moveTo>
                <a:lnTo>
                  <a:pt x="136" y="2129"/>
                </a:lnTo>
                <a:lnTo>
                  <a:pt x="88" y="2129"/>
                </a:lnTo>
                <a:lnTo>
                  <a:pt x="88" y="2112"/>
                </a:lnTo>
                <a:lnTo>
                  <a:pt x="136" y="2112"/>
                </a:lnTo>
                <a:close/>
                <a:moveTo>
                  <a:pt x="216" y="1997"/>
                </a:moveTo>
                <a:lnTo>
                  <a:pt x="111" y="2177"/>
                </a:lnTo>
                <a:lnTo>
                  <a:pt x="7" y="1997"/>
                </a:lnTo>
                <a:cubicBezTo>
                  <a:pt x="0" y="1985"/>
                  <a:pt x="4" y="1971"/>
                  <a:pt x="16" y="1964"/>
                </a:cubicBezTo>
                <a:cubicBezTo>
                  <a:pt x="27" y="1957"/>
                  <a:pt x="42" y="1961"/>
                  <a:pt x="48" y="1973"/>
                </a:cubicBezTo>
                <a:lnTo>
                  <a:pt x="132" y="2117"/>
                </a:lnTo>
                <a:lnTo>
                  <a:pt x="91" y="2117"/>
                </a:lnTo>
                <a:lnTo>
                  <a:pt x="175" y="1973"/>
                </a:lnTo>
                <a:cubicBezTo>
                  <a:pt x="182" y="1961"/>
                  <a:pt x="196" y="1958"/>
                  <a:pt x="208" y="1964"/>
                </a:cubicBezTo>
                <a:cubicBezTo>
                  <a:pt x="219" y="1971"/>
                  <a:pt x="223" y="1986"/>
                  <a:pt x="216" y="1997"/>
                </a:cubicBezTo>
                <a:close/>
              </a:path>
            </a:pathLst>
          </a:custGeom>
          <a:solidFill>
            <a:srgbClr val="4A7EBB"/>
          </a:solidFill>
          <a:ln w="0">
            <a:solidFill>
              <a:srgbClr val="4A7EBB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490" name="Freeform 11"/>
          <p:cNvSpPr>
            <a:spLocks noEditPoints="1"/>
          </p:cNvSpPr>
          <p:nvPr/>
        </p:nvSpPr>
        <p:spPr bwMode="auto">
          <a:xfrm>
            <a:off x="1290638" y="3595688"/>
            <a:ext cx="101600" cy="1057275"/>
          </a:xfrm>
          <a:custGeom>
            <a:avLst/>
            <a:gdLst>
              <a:gd name="T0" fmla="*/ 2147483647 w 223"/>
              <a:gd name="T1" fmla="*/ 2147483647 h 2177"/>
              <a:gd name="T2" fmla="*/ 2147483647 w 223"/>
              <a:gd name="T3" fmla="*/ 0 h 2177"/>
              <a:gd name="T4" fmla="*/ 2147483647 w 223"/>
              <a:gd name="T5" fmla="*/ 2147483647 h 2177"/>
              <a:gd name="T6" fmla="*/ 2147483647 w 223"/>
              <a:gd name="T7" fmla="*/ 2147483647 h 2177"/>
              <a:gd name="T8" fmla="*/ 2147483647 w 223"/>
              <a:gd name="T9" fmla="*/ 2147483647 h 2177"/>
              <a:gd name="T10" fmla="*/ 2147483647 w 223"/>
              <a:gd name="T11" fmla="*/ 2147483647 h 2177"/>
              <a:gd name="T12" fmla="*/ 2147483647 w 223"/>
              <a:gd name="T13" fmla="*/ 2147483647 h 2177"/>
              <a:gd name="T14" fmla="*/ 2147483647 w 223"/>
              <a:gd name="T15" fmla="*/ 2147483647 h 2177"/>
              <a:gd name="T16" fmla="*/ 2147483647 w 223"/>
              <a:gd name="T17" fmla="*/ 2147483647 h 2177"/>
              <a:gd name="T18" fmla="*/ 2147483647 w 223"/>
              <a:gd name="T19" fmla="*/ 2147483647 h 2177"/>
              <a:gd name="T20" fmla="*/ 2147483647 w 223"/>
              <a:gd name="T21" fmla="*/ 2147483647 h 2177"/>
              <a:gd name="T22" fmla="*/ 2147483647 w 223"/>
              <a:gd name="T23" fmla="*/ 2147483647 h 2177"/>
              <a:gd name="T24" fmla="*/ 2147483647 w 223"/>
              <a:gd name="T25" fmla="*/ 2147483647 h 2177"/>
              <a:gd name="T26" fmla="*/ 2147483647 w 223"/>
              <a:gd name="T27" fmla="*/ 2147483647 h 2177"/>
              <a:gd name="T28" fmla="*/ 2147483647 w 223"/>
              <a:gd name="T29" fmla="*/ 2147483647 h 2177"/>
              <a:gd name="T30" fmla="*/ 2147483647 w 223"/>
              <a:gd name="T31" fmla="*/ 2147483647 h 2177"/>
              <a:gd name="T32" fmla="*/ 2147483647 w 223"/>
              <a:gd name="T33" fmla="*/ 2147483647 h 2177"/>
              <a:gd name="T34" fmla="*/ 2147483647 w 223"/>
              <a:gd name="T35" fmla="*/ 2147483647 h 2177"/>
              <a:gd name="T36" fmla="*/ 2147483647 w 223"/>
              <a:gd name="T37" fmla="*/ 2147483647 h 2177"/>
              <a:gd name="T38" fmla="*/ 2147483647 w 223"/>
              <a:gd name="T39" fmla="*/ 2147483647 h 2177"/>
              <a:gd name="T40" fmla="*/ 2147483647 w 223"/>
              <a:gd name="T41" fmla="*/ 2147483647 h 2177"/>
              <a:gd name="T42" fmla="*/ 2147483647 w 223"/>
              <a:gd name="T43" fmla="*/ 2147483647 h 2177"/>
              <a:gd name="T44" fmla="*/ 2147483647 w 223"/>
              <a:gd name="T45" fmla="*/ 2147483647 h 2177"/>
              <a:gd name="T46" fmla="*/ 2147483647 w 223"/>
              <a:gd name="T47" fmla="*/ 2147483647 h 2177"/>
              <a:gd name="T48" fmla="*/ 2147483647 w 223"/>
              <a:gd name="T49" fmla="*/ 2147483647 h 2177"/>
              <a:gd name="T50" fmla="*/ 2147483647 w 223"/>
              <a:gd name="T51" fmla="*/ 2147483647 h 2177"/>
              <a:gd name="T52" fmla="*/ 2147483647 w 223"/>
              <a:gd name="T53" fmla="*/ 2147483647 h 2177"/>
              <a:gd name="T54" fmla="*/ 2147483647 w 223"/>
              <a:gd name="T55" fmla="*/ 2147483647 h 2177"/>
              <a:gd name="T56" fmla="*/ 2147483647 w 223"/>
              <a:gd name="T57" fmla="*/ 2147483647 h 2177"/>
              <a:gd name="T58" fmla="*/ 2147483647 w 223"/>
              <a:gd name="T59" fmla="*/ 2147483647 h 2177"/>
              <a:gd name="T60" fmla="*/ 2147483647 w 223"/>
              <a:gd name="T61" fmla="*/ 2147483647 h 2177"/>
              <a:gd name="T62" fmla="*/ 2147483647 w 223"/>
              <a:gd name="T63" fmla="*/ 2147483647 h 2177"/>
              <a:gd name="T64" fmla="*/ 2147483647 w 223"/>
              <a:gd name="T65" fmla="*/ 2147483647 h 2177"/>
              <a:gd name="T66" fmla="*/ 2147483647 w 223"/>
              <a:gd name="T67" fmla="*/ 2147483647 h 2177"/>
              <a:gd name="T68" fmla="*/ 2147483647 w 223"/>
              <a:gd name="T69" fmla="*/ 2147483647 h 217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23"/>
              <a:gd name="T106" fmla="*/ 0 h 2177"/>
              <a:gd name="T107" fmla="*/ 223 w 223"/>
              <a:gd name="T108" fmla="*/ 2177 h 2177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23" h="2177">
                <a:moveTo>
                  <a:pt x="138" y="0"/>
                </a:moveTo>
                <a:lnTo>
                  <a:pt x="138" y="144"/>
                </a:lnTo>
                <a:lnTo>
                  <a:pt x="90" y="144"/>
                </a:lnTo>
                <a:lnTo>
                  <a:pt x="90" y="0"/>
                </a:lnTo>
                <a:lnTo>
                  <a:pt x="138" y="0"/>
                </a:lnTo>
                <a:close/>
                <a:moveTo>
                  <a:pt x="138" y="192"/>
                </a:moveTo>
                <a:lnTo>
                  <a:pt x="138" y="336"/>
                </a:lnTo>
                <a:lnTo>
                  <a:pt x="90" y="336"/>
                </a:lnTo>
                <a:lnTo>
                  <a:pt x="90" y="192"/>
                </a:lnTo>
                <a:lnTo>
                  <a:pt x="138" y="192"/>
                </a:lnTo>
                <a:close/>
                <a:moveTo>
                  <a:pt x="138" y="384"/>
                </a:moveTo>
                <a:lnTo>
                  <a:pt x="137" y="528"/>
                </a:lnTo>
                <a:lnTo>
                  <a:pt x="89" y="528"/>
                </a:lnTo>
                <a:lnTo>
                  <a:pt x="90" y="384"/>
                </a:lnTo>
                <a:lnTo>
                  <a:pt x="138" y="384"/>
                </a:lnTo>
                <a:close/>
                <a:moveTo>
                  <a:pt x="137" y="576"/>
                </a:moveTo>
                <a:lnTo>
                  <a:pt x="137" y="720"/>
                </a:lnTo>
                <a:lnTo>
                  <a:pt x="89" y="720"/>
                </a:lnTo>
                <a:lnTo>
                  <a:pt x="89" y="576"/>
                </a:lnTo>
                <a:lnTo>
                  <a:pt x="137" y="576"/>
                </a:lnTo>
                <a:close/>
                <a:moveTo>
                  <a:pt x="137" y="768"/>
                </a:moveTo>
                <a:lnTo>
                  <a:pt x="137" y="912"/>
                </a:lnTo>
                <a:lnTo>
                  <a:pt x="89" y="912"/>
                </a:lnTo>
                <a:lnTo>
                  <a:pt x="89" y="768"/>
                </a:lnTo>
                <a:lnTo>
                  <a:pt x="137" y="768"/>
                </a:lnTo>
                <a:close/>
                <a:moveTo>
                  <a:pt x="137" y="960"/>
                </a:moveTo>
                <a:lnTo>
                  <a:pt x="137" y="1104"/>
                </a:lnTo>
                <a:lnTo>
                  <a:pt x="89" y="1104"/>
                </a:lnTo>
                <a:lnTo>
                  <a:pt x="89" y="960"/>
                </a:lnTo>
                <a:lnTo>
                  <a:pt x="137" y="960"/>
                </a:lnTo>
                <a:close/>
                <a:moveTo>
                  <a:pt x="137" y="1152"/>
                </a:moveTo>
                <a:lnTo>
                  <a:pt x="137" y="1296"/>
                </a:lnTo>
                <a:lnTo>
                  <a:pt x="89" y="1296"/>
                </a:lnTo>
                <a:lnTo>
                  <a:pt x="89" y="1152"/>
                </a:lnTo>
                <a:lnTo>
                  <a:pt x="137" y="1152"/>
                </a:lnTo>
                <a:close/>
                <a:moveTo>
                  <a:pt x="136" y="1344"/>
                </a:moveTo>
                <a:lnTo>
                  <a:pt x="136" y="1488"/>
                </a:lnTo>
                <a:lnTo>
                  <a:pt x="88" y="1488"/>
                </a:lnTo>
                <a:lnTo>
                  <a:pt x="88" y="1344"/>
                </a:lnTo>
                <a:lnTo>
                  <a:pt x="136" y="1344"/>
                </a:lnTo>
                <a:close/>
                <a:moveTo>
                  <a:pt x="136" y="1536"/>
                </a:moveTo>
                <a:lnTo>
                  <a:pt x="136" y="1680"/>
                </a:lnTo>
                <a:lnTo>
                  <a:pt x="88" y="1680"/>
                </a:lnTo>
                <a:lnTo>
                  <a:pt x="88" y="1536"/>
                </a:lnTo>
                <a:lnTo>
                  <a:pt x="136" y="1536"/>
                </a:lnTo>
                <a:close/>
                <a:moveTo>
                  <a:pt x="136" y="1728"/>
                </a:moveTo>
                <a:lnTo>
                  <a:pt x="136" y="1872"/>
                </a:lnTo>
                <a:lnTo>
                  <a:pt x="88" y="1872"/>
                </a:lnTo>
                <a:lnTo>
                  <a:pt x="88" y="1728"/>
                </a:lnTo>
                <a:lnTo>
                  <a:pt x="136" y="1728"/>
                </a:lnTo>
                <a:close/>
                <a:moveTo>
                  <a:pt x="136" y="1920"/>
                </a:moveTo>
                <a:lnTo>
                  <a:pt x="136" y="2064"/>
                </a:lnTo>
                <a:lnTo>
                  <a:pt x="88" y="2064"/>
                </a:lnTo>
                <a:lnTo>
                  <a:pt x="88" y="1920"/>
                </a:lnTo>
                <a:lnTo>
                  <a:pt x="136" y="1920"/>
                </a:lnTo>
                <a:close/>
                <a:moveTo>
                  <a:pt x="136" y="2112"/>
                </a:moveTo>
                <a:lnTo>
                  <a:pt x="136" y="2129"/>
                </a:lnTo>
                <a:lnTo>
                  <a:pt x="88" y="2129"/>
                </a:lnTo>
                <a:lnTo>
                  <a:pt x="88" y="2112"/>
                </a:lnTo>
                <a:lnTo>
                  <a:pt x="136" y="2112"/>
                </a:lnTo>
                <a:close/>
                <a:moveTo>
                  <a:pt x="216" y="1997"/>
                </a:moveTo>
                <a:lnTo>
                  <a:pt x="111" y="2177"/>
                </a:lnTo>
                <a:lnTo>
                  <a:pt x="7" y="1997"/>
                </a:lnTo>
                <a:cubicBezTo>
                  <a:pt x="0" y="1985"/>
                  <a:pt x="4" y="1971"/>
                  <a:pt x="16" y="1964"/>
                </a:cubicBezTo>
                <a:cubicBezTo>
                  <a:pt x="27" y="1957"/>
                  <a:pt x="42" y="1961"/>
                  <a:pt x="48" y="1973"/>
                </a:cubicBezTo>
                <a:lnTo>
                  <a:pt x="132" y="2117"/>
                </a:lnTo>
                <a:lnTo>
                  <a:pt x="91" y="2117"/>
                </a:lnTo>
                <a:lnTo>
                  <a:pt x="175" y="1973"/>
                </a:lnTo>
                <a:cubicBezTo>
                  <a:pt x="182" y="1961"/>
                  <a:pt x="196" y="1958"/>
                  <a:pt x="208" y="1964"/>
                </a:cubicBezTo>
                <a:cubicBezTo>
                  <a:pt x="219" y="1971"/>
                  <a:pt x="223" y="1986"/>
                  <a:pt x="216" y="1997"/>
                </a:cubicBezTo>
                <a:close/>
              </a:path>
            </a:pathLst>
          </a:custGeom>
          <a:solidFill>
            <a:srgbClr val="4A7EBB"/>
          </a:solidFill>
          <a:ln w="0">
            <a:solidFill>
              <a:srgbClr val="4A7EBB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491" name="Freeform 12"/>
          <p:cNvSpPr>
            <a:spLocks noEditPoints="1"/>
          </p:cNvSpPr>
          <p:nvPr/>
        </p:nvSpPr>
        <p:spPr bwMode="auto">
          <a:xfrm>
            <a:off x="3571875" y="2903538"/>
            <a:ext cx="76200" cy="160337"/>
          </a:xfrm>
          <a:custGeom>
            <a:avLst/>
            <a:gdLst>
              <a:gd name="T0" fmla="*/ 2147483647 w 168"/>
              <a:gd name="T1" fmla="*/ 2147483647 h 329"/>
              <a:gd name="T2" fmla="*/ 2147483647 w 168"/>
              <a:gd name="T3" fmla="*/ 2147483647 h 329"/>
              <a:gd name="T4" fmla="*/ 2147483647 w 168"/>
              <a:gd name="T5" fmla="*/ 2147483647 h 329"/>
              <a:gd name="T6" fmla="*/ 2147483647 w 168"/>
              <a:gd name="T7" fmla="*/ 0 h 329"/>
              <a:gd name="T8" fmla="*/ 2147483647 w 168"/>
              <a:gd name="T9" fmla="*/ 2147483647 h 329"/>
              <a:gd name="T10" fmla="*/ 2147483647 w 168"/>
              <a:gd name="T11" fmla="*/ 2147483647 h 329"/>
              <a:gd name="T12" fmla="*/ 2147483647 w 168"/>
              <a:gd name="T13" fmla="*/ 2147483647 h 329"/>
              <a:gd name="T14" fmla="*/ 2147483647 w 168"/>
              <a:gd name="T15" fmla="*/ 2147483647 h 329"/>
              <a:gd name="T16" fmla="*/ 2147483647 w 168"/>
              <a:gd name="T17" fmla="*/ 2147483647 h 329"/>
              <a:gd name="T18" fmla="*/ 2147483647 w 168"/>
              <a:gd name="T19" fmla="*/ 2147483647 h 329"/>
              <a:gd name="T20" fmla="*/ 2147483647 w 168"/>
              <a:gd name="T21" fmla="*/ 2147483647 h 329"/>
              <a:gd name="T22" fmla="*/ 2147483647 w 168"/>
              <a:gd name="T23" fmla="*/ 2147483647 h 329"/>
              <a:gd name="T24" fmla="*/ 2147483647 w 168"/>
              <a:gd name="T25" fmla="*/ 2147483647 h 329"/>
              <a:gd name="T26" fmla="*/ 2147483647 w 168"/>
              <a:gd name="T27" fmla="*/ 2147483647 h 329"/>
              <a:gd name="T28" fmla="*/ 2147483647 w 168"/>
              <a:gd name="T29" fmla="*/ 2147483647 h 32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68"/>
              <a:gd name="T46" fmla="*/ 0 h 329"/>
              <a:gd name="T47" fmla="*/ 168 w 168"/>
              <a:gd name="T48" fmla="*/ 329 h 32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68" h="329">
                <a:moveTo>
                  <a:pt x="93" y="1"/>
                </a:moveTo>
                <a:lnTo>
                  <a:pt x="91" y="313"/>
                </a:lnTo>
                <a:lnTo>
                  <a:pt x="75" y="313"/>
                </a:lnTo>
                <a:lnTo>
                  <a:pt x="77" y="0"/>
                </a:lnTo>
                <a:lnTo>
                  <a:pt x="93" y="1"/>
                </a:lnTo>
                <a:close/>
                <a:moveTo>
                  <a:pt x="165" y="189"/>
                </a:moveTo>
                <a:lnTo>
                  <a:pt x="82" y="329"/>
                </a:lnTo>
                <a:lnTo>
                  <a:pt x="2" y="188"/>
                </a:lnTo>
                <a:cubicBezTo>
                  <a:pt x="0" y="184"/>
                  <a:pt x="1" y="179"/>
                  <a:pt x="5" y="177"/>
                </a:cubicBezTo>
                <a:cubicBezTo>
                  <a:pt x="9" y="175"/>
                  <a:pt x="14" y="176"/>
                  <a:pt x="16" y="180"/>
                </a:cubicBezTo>
                <a:lnTo>
                  <a:pt x="90" y="309"/>
                </a:lnTo>
                <a:lnTo>
                  <a:pt x="76" y="309"/>
                </a:lnTo>
                <a:lnTo>
                  <a:pt x="151" y="181"/>
                </a:lnTo>
                <a:cubicBezTo>
                  <a:pt x="154" y="177"/>
                  <a:pt x="159" y="176"/>
                  <a:pt x="162" y="178"/>
                </a:cubicBezTo>
                <a:cubicBezTo>
                  <a:pt x="166" y="180"/>
                  <a:pt x="168" y="185"/>
                  <a:pt x="165" y="189"/>
                </a:cubicBezTo>
                <a:close/>
              </a:path>
            </a:pathLst>
          </a:custGeom>
          <a:solidFill>
            <a:srgbClr val="4A7EBB"/>
          </a:solidFill>
          <a:ln w="0">
            <a:solidFill>
              <a:srgbClr val="4A7EBB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492" name="Rectangle 13"/>
          <p:cNvSpPr>
            <a:spLocks noChangeArrowheads="1"/>
          </p:cNvSpPr>
          <p:nvPr/>
        </p:nvSpPr>
        <p:spPr bwMode="auto">
          <a:xfrm>
            <a:off x="78482" y="4740275"/>
            <a:ext cx="44435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dirty="0" smtClean="0">
                <a:latin typeface="Calibri" pitchFamily="34" charset="0"/>
              </a:rPr>
              <a:t>Subst</a:t>
            </a:r>
            <a:r>
              <a:rPr lang="fr-FR" dirty="0">
                <a:latin typeface="Calibri" pitchFamily="34" charset="0"/>
              </a:rPr>
              <a:t>.</a:t>
            </a:r>
            <a:endParaRPr lang="fr-FR" sz="1100" dirty="0"/>
          </a:p>
        </p:txBody>
      </p:sp>
      <p:sp>
        <p:nvSpPr>
          <p:cNvPr id="20493" name="Rectangle 14"/>
          <p:cNvSpPr>
            <a:spLocks noChangeArrowheads="1"/>
          </p:cNvSpPr>
          <p:nvPr/>
        </p:nvSpPr>
        <p:spPr bwMode="auto">
          <a:xfrm>
            <a:off x="78482" y="4926013"/>
            <a:ext cx="75501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>
                <a:latin typeface="Calibri" pitchFamily="34" charset="0"/>
              </a:rPr>
              <a:t>prioritised</a:t>
            </a:r>
            <a:endParaRPr lang="fr-FR" sz="1100"/>
          </a:p>
        </p:txBody>
      </p:sp>
      <p:sp>
        <p:nvSpPr>
          <p:cNvPr id="20494" name="Rectangle 15"/>
          <p:cNvSpPr>
            <a:spLocks noChangeArrowheads="1"/>
          </p:cNvSpPr>
          <p:nvPr/>
        </p:nvSpPr>
        <p:spPr bwMode="auto">
          <a:xfrm>
            <a:off x="78482" y="5113338"/>
            <a:ext cx="66915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>
                <a:latin typeface="Calibri" pitchFamily="34" charset="0"/>
              </a:rPr>
              <a:t>by action</a:t>
            </a:r>
            <a:endParaRPr lang="fr-FR" sz="1100"/>
          </a:p>
        </p:txBody>
      </p:sp>
      <p:sp>
        <p:nvSpPr>
          <p:cNvPr id="20495" name="Rectangle 16"/>
          <p:cNvSpPr>
            <a:spLocks noChangeArrowheads="1"/>
          </p:cNvSpPr>
          <p:nvPr/>
        </p:nvSpPr>
        <p:spPr bwMode="auto">
          <a:xfrm>
            <a:off x="78482" y="5300663"/>
            <a:ext cx="63100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dirty="0" err="1">
                <a:latin typeface="Calibri" pitchFamily="34" charset="0"/>
              </a:rPr>
              <a:t>category</a:t>
            </a:r>
            <a:endParaRPr lang="fr-FR" sz="1100" dirty="0"/>
          </a:p>
        </p:txBody>
      </p:sp>
      <p:sp>
        <p:nvSpPr>
          <p:cNvPr id="2063" name="Rectangle 17"/>
          <p:cNvSpPr>
            <a:spLocks noChangeArrowheads="1"/>
          </p:cNvSpPr>
          <p:nvPr/>
        </p:nvSpPr>
        <p:spPr bwMode="auto">
          <a:xfrm>
            <a:off x="2682781" y="961790"/>
            <a:ext cx="1529897" cy="419996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fr-FR" sz="1100">
              <a:latin typeface="Calibri" pitchFamily="34" charset="0"/>
            </a:endParaRPr>
          </a:p>
        </p:txBody>
      </p:sp>
      <p:sp>
        <p:nvSpPr>
          <p:cNvPr id="20499" name="Freeform 18"/>
          <p:cNvSpPr>
            <a:spLocks noEditPoints="1"/>
          </p:cNvSpPr>
          <p:nvPr/>
        </p:nvSpPr>
        <p:spPr bwMode="auto">
          <a:xfrm>
            <a:off x="2653612" y="906463"/>
            <a:ext cx="1558925" cy="501650"/>
          </a:xfrm>
          <a:custGeom>
            <a:avLst/>
            <a:gdLst>
              <a:gd name="T0" fmla="*/ 0 w 3312"/>
              <a:gd name="T1" fmla="*/ 2147483647 h 912"/>
              <a:gd name="T2" fmla="*/ 2147483647 w 3312"/>
              <a:gd name="T3" fmla="*/ 0 h 912"/>
              <a:gd name="T4" fmla="*/ 2147483647 w 3312"/>
              <a:gd name="T5" fmla="*/ 0 h 912"/>
              <a:gd name="T6" fmla="*/ 2147483647 w 3312"/>
              <a:gd name="T7" fmla="*/ 2147483647 h 912"/>
              <a:gd name="T8" fmla="*/ 2147483647 w 3312"/>
              <a:gd name="T9" fmla="*/ 2147483647 h 912"/>
              <a:gd name="T10" fmla="*/ 2147483647 w 3312"/>
              <a:gd name="T11" fmla="*/ 2147483647 h 912"/>
              <a:gd name="T12" fmla="*/ 2147483647 w 3312"/>
              <a:gd name="T13" fmla="*/ 2147483647 h 912"/>
              <a:gd name="T14" fmla="*/ 0 w 3312"/>
              <a:gd name="T15" fmla="*/ 2147483647 h 912"/>
              <a:gd name="T16" fmla="*/ 0 w 3312"/>
              <a:gd name="T17" fmla="*/ 2147483647 h 912"/>
              <a:gd name="T18" fmla="*/ 2147483647 w 3312"/>
              <a:gd name="T19" fmla="*/ 2147483647 h 912"/>
              <a:gd name="T20" fmla="*/ 2147483647 w 3312"/>
              <a:gd name="T21" fmla="*/ 2147483647 h 912"/>
              <a:gd name="T22" fmla="*/ 2147483647 w 3312"/>
              <a:gd name="T23" fmla="*/ 2147483647 h 912"/>
              <a:gd name="T24" fmla="*/ 2147483647 w 3312"/>
              <a:gd name="T25" fmla="*/ 2147483647 h 912"/>
              <a:gd name="T26" fmla="*/ 2147483647 w 3312"/>
              <a:gd name="T27" fmla="*/ 2147483647 h 912"/>
              <a:gd name="T28" fmla="*/ 2147483647 w 3312"/>
              <a:gd name="T29" fmla="*/ 2147483647 h 912"/>
              <a:gd name="T30" fmla="*/ 2147483647 w 3312"/>
              <a:gd name="T31" fmla="*/ 2147483647 h 912"/>
              <a:gd name="T32" fmla="*/ 2147483647 w 3312"/>
              <a:gd name="T33" fmla="*/ 2147483647 h 912"/>
              <a:gd name="T34" fmla="*/ 2147483647 w 3312"/>
              <a:gd name="T35" fmla="*/ 2147483647 h 91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312"/>
              <a:gd name="T55" fmla="*/ 0 h 912"/>
              <a:gd name="T56" fmla="*/ 3312 w 3312"/>
              <a:gd name="T57" fmla="*/ 912 h 91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312" h="912">
                <a:moveTo>
                  <a:pt x="0" y="24"/>
                </a:moveTo>
                <a:cubicBezTo>
                  <a:pt x="0" y="11"/>
                  <a:pt x="11" y="0"/>
                  <a:pt x="24" y="0"/>
                </a:cubicBezTo>
                <a:lnTo>
                  <a:pt x="3288" y="0"/>
                </a:lnTo>
                <a:cubicBezTo>
                  <a:pt x="3302" y="0"/>
                  <a:pt x="3312" y="11"/>
                  <a:pt x="3312" y="24"/>
                </a:cubicBezTo>
                <a:lnTo>
                  <a:pt x="3312" y="888"/>
                </a:lnTo>
                <a:cubicBezTo>
                  <a:pt x="3312" y="902"/>
                  <a:pt x="3302" y="912"/>
                  <a:pt x="3288" y="912"/>
                </a:cubicBezTo>
                <a:lnTo>
                  <a:pt x="24" y="912"/>
                </a:lnTo>
                <a:cubicBezTo>
                  <a:pt x="11" y="912"/>
                  <a:pt x="0" y="902"/>
                  <a:pt x="0" y="888"/>
                </a:cubicBezTo>
                <a:lnTo>
                  <a:pt x="0" y="24"/>
                </a:lnTo>
                <a:close/>
                <a:moveTo>
                  <a:pt x="48" y="888"/>
                </a:moveTo>
                <a:lnTo>
                  <a:pt x="24" y="864"/>
                </a:lnTo>
                <a:lnTo>
                  <a:pt x="3288" y="864"/>
                </a:lnTo>
                <a:lnTo>
                  <a:pt x="3264" y="888"/>
                </a:lnTo>
                <a:lnTo>
                  <a:pt x="3264" y="24"/>
                </a:lnTo>
                <a:lnTo>
                  <a:pt x="3288" y="48"/>
                </a:lnTo>
                <a:lnTo>
                  <a:pt x="24" y="48"/>
                </a:lnTo>
                <a:lnTo>
                  <a:pt x="48" y="24"/>
                </a:lnTo>
                <a:lnTo>
                  <a:pt x="48" y="888"/>
                </a:lnTo>
                <a:close/>
              </a:path>
            </a:pathLst>
          </a:custGeom>
          <a:solidFill>
            <a:srgbClr val="385D8A"/>
          </a:solidFill>
          <a:ln w="0">
            <a:solidFill>
              <a:srgbClr val="385D8A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500" name="Rectangle 19"/>
          <p:cNvSpPr>
            <a:spLocks noChangeArrowheads="1"/>
          </p:cNvSpPr>
          <p:nvPr/>
        </p:nvSpPr>
        <p:spPr bwMode="auto">
          <a:xfrm>
            <a:off x="2783787" y="920750"/>
            <a:ext cx="1343025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fr-FR" sz="1100" b="1" dirty="0">
                <a:solidFill>
                  <a:schemeClr val="bg1"/>
                </a:solidFill>
                <a:latin typeface="Calibri" pitchFamily="34" charset="0"/>
              </a:rPr>
              <a:t>List of candidate substances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1235532" y="2104335"/>
            <a:ext cx="1678445" cy="271445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fr-FR" sz="1600" dirty="0" err="1">
                <a:solidFill>
                  <a:srgbClr val="000000"/>
                </a:solidFill>
              </a:rPr>
              <a:t>Exposure</a:t>
            </a:r>
            <a:endParaRPr lang="fr-FR" sz="11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4187504" y="2104335"/>
            <a:ext cx="1714365" cy="271445"/>
          </a:xfrm>
          <a:prstGeom prst="rect">
            <a:avLst/>
          </a:prstGeom>
          <a:ln cmpd="dbl"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fr-FR" sz="1600" dirty="0" err="1">
                <a:solidFill>
                  <a:srgbClr val="000000"/>
                </a:solidFill>
              </a:rPr>
              <a:t>Effects</a:t>
            </a:r>
            <a:endParaRPr lang="fr-FR" sz="11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068" name="Rectangle 27"/>
          <p:cNvSpPr>
            <a:spLocks noChangeArrowheads="1"/>
          </p:cNvSpPr>
          <p:nvPr/>
        </p:nvSpPr>
        <p:spPr bwMode="auto">
          <a:xfrm>
            <a:off x="945992" y="3222495"/>
            <a:ext cx="797857" cy="373842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fr-FR" sz="1100">
              <a:latin typeface="Calibri" pitchFamily="34" charset="0"/>
            </a:endParaRPr>
          </a:p>
        </p:txBody>
      </p:sp>
      <p:sp>
        <p:nvSpPr>
          <p:cNvPr id="2069" name="Freeform 28"/>
          <p:cNvSpPr>
            <a:spLocks noEditPoints="1"/>
          </p:cNvSpPr>
          <p:nvPr/>
        </p:nvSpPr>
        <p:spPr bwMode="auto">
          <a:xfrm>
            <a:off x="917679" y="3210956"/>
            <a:ext cx="820715" cy="396918"/>
          </a:xfrm>
          <a:custGeom>
            <a:avLst/>
            <a:gdLst>
              <a:gd name="T0" fmla="*/ 0 w 1792"/>
              <a:gd name="T1" fmla="*/ 2147483647 h 816"/>
              <a:gd name="T2" fmla="*/ 2147483647 w 1792"/>
              <a:gd name="T3" fmla="*/ 0 h 816"/>
              <a:gd name="T4" fmla="*/ 2147483647 w 1792"/>
              <a:gd name="T5" fmla="*/ 0 h 816"/>
              <a:gd name="T6" fmla="*/ 2147483647 w 1792"/>
              <a:gd name="T7" fmla="*/ 2147483647 h 816"/>
              <a:gd name="T8" fmla="*/ 2147483647 w 1792"/>
              <a:gd name="T9" fmla="*/ 2147483647 h 816"/>
              <a:gd name="T10" fmla="*/ 2147483647 w 1792"/>
              <a:gd name="T11" fmla="*/ 2147483647 h 816"/>
              <a:gd name="T12" fmla="*/ 2147483647 w 1792"/>
              <a:gd name="T13" fmla="*/ 2147483647 h 816"/>
              <a:gd name="T14" fmla="*/ 0 w 1792"/>
              <a:gd name="T15" fmla="*/ 2147483647 h 816"/>
              <a:gd name="T16" fmla="*/ 0 w 1792"/>
              <a:gd name="T17" fmla="*/ 2147483647 h 816"/>
              <a:gd name="T18" fmla="*/ 2147483647 w 1792"/>
              <a:gd name="T19" fmla="*/ 2147483647 h 816"/>
              <a:gd name="T20" fmla="*/ 2147483647 w 1792"/>
              <a:gd name="T21" fmla="*/ 2147483647 h 816"/>
              <a:gd name="T22" fmla="*/ 2147483647 w 1792"/>
              <a:gd name="T23" fmla="*/ 2147483647 h 816"/>
              <a:gd name="T24" fmla="*/ 2147483647 w 1792"/>
              <a:gd name="T25" fmla="*/ 2147483647 h 816"/>
              <a:gd name="T26" fmla="*/ 2147483647 w 1792"/>
              <a:gd name="T27" fmla="*/ 2147483647 h 816"/>
              <a:gd name="T28" fmla="*/ 2147483647 w 1792"/>
              <a:gd name="T29" fmla="*/ 2147483647 h 816"/>
              <a:gd name="T30" fmla="*/ 2147483647 w 1792"/>
              <a:gd name="T31" fmla="*/ 2147483647 h 816"/>
              <a:gd name="T32" fmla="*/ 2147483647 w 1792"/>
              <a:gd name="T33" fmla="*/ 2147483647 h 816"/>
              <a:gd name="T34" fmla="*/ 2147483647 w 1792"/>
              <a:gd name="T35" fmla="*/ 2147483647 h 81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92"/>
              <a:gd name="T55" fmla="*/ 0 h 816"/>
              <a:gd name="T56" fmla="*/ 1792 w 1792"/>
              <a:gd name="T57" fmla="*/ 816 h 81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92" h="816">
                <a:moveTo>
                  <a:pt x="0" y="24"/>
                </a:moveTo>
                <a:cubicBezTo>
                  <a:pt x="0" y="11"/>
                  <a:pt x="11" y="0"/>
                  <a:pt x="24" y="0"/>
                </a:cubicBezTo>
                <a:lnTo>
                  <a:pt x="1768" y="0"/>
                </a:lnTo>
                <a:cubicBezTo>
                  <a:pt x="1782" y="0"/>
                  <a:pt x="1792" y="11"/>
                  <a:pt x="1792" y="24"/>
                </a:cubicBezTo>
                <a:lnTo>
                  <a:pt x="1792" y="792"/>
                </a:lnTo>
                <a:cubicBezTo>
                  <a:pt x="1792" y="806"/>
                  <a:pt x="1782" y="816"/>
                  <a:pt x="1768" y="816"/>
                </a:cubicBezTo>
                <a:lnTo>
                  <a:pt x="24" y="816"/>
                </a:lnTo>
                <a:cubicBezTo>
                  <a:pt x="11" y="816"/>
                  <a:pt x="0" y="806"/>
                  <a:pt x="0" y="792"/>
                </a:cubicBezTo>
                <a:lnTo>
                  <a:pt x="0" y="24"/>
                </a:lnTo>
                <a:close/>
                <a:moveTo>
                  <a:pt x="48" y="792"/>
                </a:moveTo>
                <a:lnTo>
                  <a:pt x="24" y="768"/>
                </a:lnTo>
                <a:lnTo>
                  <a:pt x="1768" y="768"/>
                </a:lnTo>
                <a:lnTo>
                  <a:pt x="1744" y="792"/>
                </a:lnTo>
                <a:lnTo>
                  <a:pt x="1744" y="24"/>
                </a:lnTo>
                <a:lnTo>
                  <a:pt x="1768" y="48"/>
                </a:lnTo>
                <a:lnTo>
                  <a:pt x="24" y="48"/>
                </a:lnTo>
                <a:lnTo>
                  <a:pt x="48" y="24"/>
                </a:lnTo>
                <a:lnTo>
                  <a:pt x="48" y="792"/>
                </a:lnTo>
                <a:close/>
              </a:path>
            </a:pathLst>
          </a:custGeom>
          <a:solidFill>
            <a:srgbClr val="385D8A"/>
          </a:solidFill>
          <a:ln w="0">
            <a:solidFill>
              <a:srgbClr val="385D8A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fr-FR" sz="1100">
              <a:latin typeface="Calibri" pitchFamily="34" charset="0"/>
            </a:endParaRPr>
          </a:p>
        </p:txBody>
      </p:sp>
      <p:sp>
        <p:nvSpPr>
          <p:cNvPr id="20513" name="Rectangle 29"/>
          <p:cNvSpPr>
            <a:spLocks noChangeArrowheads="1"/>
          </p:cNvSpPr>
          <p:nvPr/>
        </p:nvSpPr>
        <p:spPr bwMode="auto">
          <a:xfrm>
            <a:off x="1300163" y="3287713"/>
            <a:ext cx="103187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600">
                <a:solidFill>
                  <a:srgbClr val="000000"/>
                </a:solidFill>
                <a:latin typeface="Calibri" pitchFamily="34" charset="0"/>
              </a:rPr>
              <a:t>1</a:t>
            </a:r>
            <a:endParaRPr lang="fr-FR" sz="1100"/>
          </a:p>
        </p:txBody>
      </p:sp>
      <p:sp>
        <p:nvSpPr>
          <p:cNvPr id="2071" name="Rectangle 30"/>
          <p:cNvSpPr>
            <a:spLocks noChangeArrowheads="1"/>
          </p:cNvSpPr>
          <p:nvPr/>
        </p:nvSpPr>
        <p:spPr bwMode="auto">
          <a:xfrm>
            <a:off x="1839636" y="3222495"/>
            <a:ext cx="798946" cy="373842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fr-FR" sz="1100">
              <a:latin typeface="Calibri" pitchFamily="34" charset="0"/>
            </a:endParaRPr>
          </a:p>
        </p:txBody>
      </p:sp>
      <p:sp>
        <p:nvSpPr>
          <p:cNvPr id="20517" name="Freeform 31"/>
          <p:cNvSpPr>
            <a:spLocks noEditPoints="1"/>
          </p:cNvSpPr>
          <p:nvPr/>
        </p:nvSpPr>
        <p:spPr bwMode="auto">
          <a:xfrm>
            <a:off x="1828800" y="3211513"/>
            <a:ext cx="820738" cy="396875"/>
          </a:xfrm>
          <a:custGeom>
            <a:avLst/>
            <a:gdLst>
              <a:gd name="T0" fmla="*/ 0 w 1792"/>
              <a:gd name="T1" fmla="*/ 2147483647 h 816"/>
              <a:gd name="T2" fmla="*/ 2147483647 w 1792"/>
              <a:gd name="T3" fmla="*/ 0 h 816"/>
              <a:gd name="T4" fmla="*/ 2147483647 w 1792"/>
              <a:gd name="T5" fmla="*/ 0 h 816"/>
              <a:gd name="T6" fmla="*/ 2147483647 w 1792"/>
              <a:gd name="T7" fmla="*/ 2147483647 h 816"/>
              <a:gd name="T8" fmla="*/ 2147483647 w 1792"/>
              <a:gd name="T9" fmla="*/ 2147483647 h 816"/>
              <a:gd name="T10" fmla="*/ 2147483647 w 1792"/>
              <a:gd name="T11" fmla="*/ 2147483647 h 816"/>
              <a:gd name="T12" fmla="*/ 2147483647 w 1792"/>
              <a:gd name="T13" fmla="*/ 2147483647 h 816"/>
              <a:gd name="T14" fmla="*/ 0 w 1792"/>
              <a:gd name="T15" fmla="*/ 2147483647 h 816"/>
              <a:gd name="T16" fmla="*/ 0 w 1792"/>
              <a:gd name="T17" fmla="*/ 2147483647 h 816"/>
              <a:gd name="T18" fmla="*/ 2147483647 w 1792"/>
              <a:gd name="T19" fmla="*/ 2147483647 h 816"/>
              <a:gd name="T20" fmla="*/ 2147483647 w 1792"/>
              <a:gd name="T21" fmla="*/ 2147483647 h 816"/>
              <a:gd name="T22" fmla="*/ 2147483647 w 1792"/>
              <a:gd name="T23" fmla="*/ 2147483647 h 816"/>
              <a:gd name="T24" fmla="*/ 2147483647 w 1792"/>
              <a:gd name="T25" fmla="*/ 2147483647 h 816"/>
              <a:gd name="T26" fmla="*/ 2147483647 w 1792"/>
              <a:gd name="T27" fmla="*/ 2147483647 h 816"/>
              <a:gd name="T28" fmla="*/ 2147483647 w 1792"/>
              <a:gd name="T29" fmla="*/ 2147483647 h 816"/>
              <a:gd name="T30" fmla="*/ 2147483647 w 1792"/>
              <a:gd name="T31" fmla="*/ 2147483647 h 816"/>
              <a:gd name="T32" fmla="*/ 2147483647 w 1792"/>
              <a:gd name="T33" fmla="*/ 2147483647 h 816"/>
              <a:gd name="T34" fmla="*/ 2147483647 w 1792"/>
              <a:gd name="T35" fmla="*/ 2147483647 h 81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92"/>
              <a:gd name="T55" fmla="*/ 0 h 816"/>
              <a:gd name="T56" fmla="*/ 1792 w 1792"/>
              <a:gd name="T57" fmla="*/ 816 h 81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92" h="816">
                <a:moveTo>
                  <a:pt x="0" y="24"/>
                </a:moveTo>
                <a:cubicBezTo>
                  <a:pt x="0" y="11"/>
                  <a:pt x="11" y="0"/>
                  <a:pt x="24" y="0"/>
                </a:cubicBezTo>
                <a:lnTo>
                  <a:pt x="1768" y="0"/>
                </a:lnTo>
                <a:cubicBezTo>
                  <a:pt x="1782" y="0"/>
                  <a:pt x="1792" y="11"/>
                  <a:pt x="1792" y="24"/>
                </a:cubicBezTo>
                <a:lnTo>
                  <a:pt x="1792" y="792"/>
                </a:lnTo>
                <a:cubicBezTo>
                  <a:pt x="1792" y="806"/>
                  <a:pt x="1782" y="816"/>
                  <a:pt x="1768" y="816"/>
                </a:cubicBezTo>
                <a:lnTo>
                  <a:pt x="24" y="816"/>
                </a:lnTo>
                <a:cubicBezTo>
                  <a:pt x="11" y="816"/>
                  <a:pt x="0" y="806"/>
                  <a:pt x="0" y="792"/>
                </a:cubicBezTo>
                <a:lnTo>
                  <a:pt x="0" y="24"/>
                </a:lnTo>
                <a:close/>
                <a:moveTo>
                  <a:pt x="48" y="792"/>
                </a:moveTo>
                <a:lnTo>
                  <a:pt x="24" y="768"/>
                </a:lnTo>
                <a:lnTo>
                  <a:pt x="1768" y="768"/>
                </a:lnTo>
                <a:lnTo>
                  <a:pt x="1744" y="792"/>
                </a:lnTo>
                <a:lnTo>
                  <a:pt x="1744" y="24"/>
                </a:lnTo>
                <a:lnTo>
                  <a:pt x="1768" y="48"/>
                </a:lnTo>
                <a:lnTo>
                  <a:pt x="24" y="48"/>
                </a:lnTo>
                <a:lnTo>
                  <a:pt x="48" y="24"/>
                </a:lnTo>
                <a:lnTo>
                  <a:pt x="48" y="792"/>
                </a:lnTo>
                <a:close/>
              </a:path>
            </a:pathLst>
          </a:custGeom>
          <a:solidFill>
            <a:srgbClr val="385D8A"/>
          </a:solidFill>
          <a:ln w="0">
            <a:solidFill>
              <a:srgbClr val="385D8A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518" name="Rectangle 32"/>
          <p:cNvSpPr>
            <a:spLocks noChangeArrowheads="1"/>
          </p:cNvSpPr>
          <p:nvPr/>
        </p:nvSpPr>
        <p:spPr bwMode="auto">
          <a:xfrm>
            <a:off x="2189163" y="3287713"/>
            <a:ext cx="104775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600">
                <a:solidFill>
                  <a:srgbClr val="000000"/>
                </a:solidFill>
                <a:latin typeface="Calibri" pitchFamily="34" charset="0"/>
              </a:rPr>
              <a:t>2</a:t>
            </a:r>
            <a:endParaRPr lang="fr-FR" sz="1100"/>
          </a:p>
        </p:txBody>
      </p:sp>
      <p:sp>
        <p:nvSpPr>
          <p:cNvPr id="2074" name="Rectangle 33"/>
          <p:cNvSpPr>
            <a:spLocks noChangeArrowheads="1"/>
          </p:cNvSpPr>
          <p:nvPr/>
        </p:nvSpPr>
        <p:spPr bwMode="auto">
          <a:xfrm>
            <a:off x="2784439" y="3222495"/>
            <a:ext cx="798946" cy="373842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fr-FR" sz="1100">
              <a:latin typeface="Calibri" pitchFamily="34" charset="0"/>
            </a:endParaRPr>
          </a:p>
        </p:txBody>
      </p:sp>
      <p:sp>
        <p:nvSpPr>
          <p:cNvPr id="20522" name="Freeform 34"/>
          <p:cNvSpPr>
            <a:spLocks noEditPoints="1"/>
          </p:cNvSpPr>
          <p:nvPr/>
        </p:nvSpPr>
        <p:spPr bwMode="auto">
          <a:xfrm>
            <a:off x="2773363" y="3211513"/>
            <a:ext cx="820737" cy="396875"/>
          </a:xfrm>
          <a:custGeom>
            <a:avLst/>
            <a:gdLst>
              <a:gd name="T0" fmla="*/ 0 w 1792"/>
              <a:gd name="T1" fmla="*/ 2147483647 h 816"/>
              <a:gd name="T2" fmla="*/ 2147483647 w 1792"/>
              <a:gd name="T3" fmla="*/ 0 h 816"/>
              <a:gd name="T4" fmla="*/ 2147483647 w 1792"/>
              <a:gd name="T5" fmla="*/ 0 h 816"/>
              <a:gd name="T6" fmla="*/ 2147483647 w 1792"/>
              <a:gd name="T7" fmla="*/ 2147483647 h 816"/>
              <a:gd name="T8" fmla="*/ 2147483647 w 1792"/>
              <a:gd name="T9" fmla="*/ 2147483647 h 816"/>
              <a:gd name="T10" fmla="*/ 2147483647 w 1792"/>
              <a:gd name="T11" fmla="*/ 2147483647 h 816"/>
              <a:gd name="T12" fmla="*/ 2147483647 w 1792"/>
              <a:gd name="T13" fmla="*/ 2147483647 h 816"/>
              <a:gd name="T14" fmla="*/ 0 w 1792"/>
              <a:gd name="T15" fmla="*/ 2147483647 h 816"/>
              <a:gd name="T16" fmla="*/ 0 w 1792"/>
              <a:gd name="T17" fmla="*/ 2147483647 h 816"/>
              <a:gd name="T18" fmla="*/ 2147483647 w 1792"/>
              <a:gd name="T19" fmla="*/ 2147483647 h 816"/>
              <a:gd name="T20" fmla="*/ 2147483647 w 1792"/>
              <a:gd name="T21" fmla="*/ 2147483647 h 816"/>
              <a:gd name="T22" fmla="*/ 2147483647 w 1792"/>
              <a:gd name="T23" fmla="*/ 2147483647 h 816"/>
              <a:gd name="T24" fmla="*/ 2147483647 w 1792"/>
              <a:gd name="T25" fmla="*/ 2147483647 h 816"/>
              <a:gd name="T26" fmla="*/ 2147483647 w 1792"/>
              <a:gd name="T27" fmla="*/ 2147483647 h 816"/>
              <a:gd name="T28" fmla="*/ 2147483647 w 1792"/>
              <a:gd name="T29" fmla="*/ 2147483647 h 816"/>
              <a:gd name="T30" fmla="*/ 2147483647 w 1792"/>
              <a:gd name="T31" fmla="*/ 2147483647 h 816"/>
              <a:gd name="T32" fmla="*/ 2147483647 w 1792"/>
              <a:gd name="T33" fmla="*/ 2147483647 h 816"/>
              <a:gd name="T34" fmla="*/ 2147483647 w 1792"/>
              <a:gd name="T35" fmla="*/ 2147483647 h 81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92"/>
              <a:gd name="T55" fmla="*/ 0 h 816"/>
              <a:gd name="T56" fmla="*/ 1792 w 1792"/>
              <a:gd name="T57" fmla="*/ 816 h 81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92" h="816">
                <a:moveTo>
                  <a:pt x="0" y="24"/>
                </a:moveTo>
                <a:cubicBezTo>
                  <a:pt x="0" y="11"/>
                  <a:pt x="11" y="0"/>
                  <a:pt x="24" y="0"/>
                </a:cubicBezTo>
                <a:lnTo>
                  <a:pt x="1768" y="0"/>
                </a:lnTo>
                <a:cubicBezTo>
                  <a:pt x="1782" y="0"/>
                  <a:pt x="1792" y="11"/>
                  <a:pt x="1792" y="24"/>
                </a:cubicBezTo>
                <a:lnTo>
                  <a:pt x="1792" y="792"/>
                </a:lnTo>
                <a:cubicBezTo>
                  <a:pt x="1792" y="806"/>
                  <a:pt x="1782" y="816"/>
                  <a:pt x="1768" y="816"/>
                </a:cubicBezTo>
                <a:lnTo>
                  <a:pt x="24" y="816"/>
                </a:lnTo>
                <a:cubicBezTo>
                  <a:pt x="11" y="816"/>
                  <a:pt x="0" y="806"/>
                  <a:pt x="0" y="792"/>
                </a:cubicBezTo>
                <a:lnTo>
                  <a:pt x="0" y="24"/>
                </a:lnTo>
                <a:close/>
                <a:moveTo>
                  <a:pt x="48" y="792"/>
                </a:moveTo>
                <a:lnTo>
                  <a:pt x="24" y="768"/>
                </a:lnTo>
                <a:lnTo>
                  <a:pt x="1768" y="768"/>
                </a:lnTo>
                <a:lnTo>
                  <a:pt x="1744" y="792"/>
                </a:lnTo>
                <a:lnTo>
                  <a:pt x="1744" y="24"/>
                </a:lnTo>
                <a:lnTo>
                  <a:pt x="1768" y="48"/>
                </a:lnTo>
                <a:lnTo>
                  <a:pt x="24" y="48"/>
                </a:lnTo>
                <a:lnTo>
                  <a:pt x="48" y="24"/>
                </a:lnTo>
                <a:lnTo>
                  <a:pt x="48" y="792"/>
                </a:lnTo>
                <a:close/>
              </a:path>
            </a:pathLst>
          </a:custGeom>
          <a:solidFill>
            <a:srgbClr val="385D8A"/>
          </a:solidFill>
          <a:ln w="0">
            <a:solidFill>
              <a:srgbClr val="385D8A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523" name="Rectangle 35"/>
          <p:cNvSpPr>
            <a:spLocks noChangeArrowheads="1"/>
          </p:cNvSpPr>
          <p:nvPr/>
        </p:nvSpPr>
        <p:spPr bwMode="auto">
          <a:xfrm>
            <a:off x="3143250" y="3287713"/>
            <a:ext cx="103188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600">
                <a:solidFill>
                  <a:srgbClr val="000000"/>
                </a:solidFill>
                <a:latin typeface="Calibri" pitchFamily="34" charset="0"/>
              </a:rPr>
              <a:t>3</a:t>
            </a:r>
            <a:endParaRPr lang="fr-FR" sz="1100"/>
          </a:p>
        </p:txBody>
      </p:sp>
      <p:sp>
        <p:nvSpPr>
          <p:cNvPr id="2077" name="Rectangle 36"/>
          <p:cNvSpPr>
            <a:spLocks noChangeArrowheads="1"/>
          </p:cNvSpPr>
          <p:nvPr/>
        </p:nvSpPr>
        <p:spPr bwMode="auto">
          <a:xfrm>
            <a:off x="3685702" y="3222495"/>
            <a:ext cx="791326" cy="373842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fr-FR" sz="1100">
              <a:latin typeface="Calibri" pitchFamily="34" charset="0"/>
            </a:endParaRPr>
          </a:p>
        </p:txBody>
      </p:sp>
      <p:sp>
        <p:nvSpPr>
          <p:cNvPr id="20527" name="Freeform 37"/>
          <p:cNvSpPr>
            <a:spLocks noEditPoints="1"/>
          </p:cNvSpPr>
          <p:nvPr/>
        </p:nvSpPr>
        <p:spPr bwMode="auto">
          <a:xfrm>
            <a:off x="3675063" y="3211513"/>
            <a:ext cx="812800" cy="396875"/>
          </a:xfrm>
          <a:custGeom>
            <a:avLst/>
            <a:gdLst>
              <a:gd name="T0" fmla="*/ 0 w 1776"/>
              <a:gd name="T1" fmla="*/ 2147483647 h 816"/>
              <a:gd name="T2" fmla="*/ 2147483647 w 1776"/>
              <a:gd name="T3" fmla="*/ 0 h 816"/>
              <a:gd name="T4" fmla="*/ 2147483647 w 1776"/>
              <a:gd name="T5" fmla="*/ 0 h 816"/>
              <a:gd name="T6" fmla="*/ 2147483647 w 1776"/>
              <a:gd name="T7" fmla="*/ 2147483647 h 816"/>
              <a:gd name="T8" fmla="*/ 2147483647 w 1776"/>
              <a:gd name="T9" fmla="*/ 2147483647 h 816"/>
              <a:gd name="T10" fmla="*/ 2147483647 w 1776"/>
              <a:gd name="T11" fmla="*/ 2147483647 h 816"/>
              <a:gd name="T12" fmla="*/ 2147483647 w 1776"/>
              <a:gd name="T13" fmla="*/ 2147483647 h 816"/>
              <a:gd name="T14" fmla="*/ 0 w 1776"/>
              <a:gd name="T15" fmla="*/ 2147483647 h 816"/>
              <a:gd name="T16" fmla="*/ 0 w 1776"/>
              <a:gd name="T17" fmla="*/ 2147483647 h 816"/>
              <a:gd name="T18" fmla="*/ 2147483647 w 1776"/>
              <a:gd name="T19" fmla="*/ 2147483647 h 816"/>
              <a:gd name="T20" fmla="*/ 2147483647 w 1776"/>
              <a:gd name="T21" fmla="*/ 2147483647 h 816"/>
              <a:gd name="T22" fmla="*/ 2147483647 w 1776"/>
              <a:gd name="T23" fmla="*/ 2147483647 h 816"/>
              <a:gd name="T24" fmla="*/ 2147483647 w 1776"/>
              <a:gd name="T25" fmla="*/ 2147483647 h 816"/>
              <a:gd name="T26" fmla="*/ 2147483647 w 1776"/>
              <a:gd name="T27" fmla="*/ 2147483647 h 816"/>
              <a:gd name="T28" fmla="*/ 2147483647 w 1776"/>
              <a:gd name="T29" fmla="*/ 2147483647 h 816"/>
              <a:gd name="T30" fmla="*/ 2147483647 w 1776"/>
              <a:gd name="T31" fmla="*/ 2147483647 h 816"/>
              <a:gd name="T32" fmla="*/ 2147483647 w 1776"/>
              <a:gd name="T33" fmla="*/ 2147483647 h 816"/>
              <a:gd name="T34" fmla="*/ 2147483647 w 1776"/>
              <a:gd name="T35" fmla="*/ 2147483647 h 81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76"/>
              <a:gd name="T55" fmla="*/ 0 h 816"/>
              <a:gd name="T56" fmla="*/ 1776 w 1776"/>
              <a:gd name="T57" fmla="*/ 816 h 81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76" h="816">
                <a:moveTo>
                  <a:pt x="0" y="24"/>
                </a:moveTo>
                <a:cubicBezTo>
                  <a:pt x="0" y="11"/>
                  <a:pt x="11" y="0"/>
                  <a:pt x="24" y="0"/>
                </a:cubicBezTo>
                <a:lnTo>
                  <a:pt x="1752" y="0"/>
                </a:lnTo>
                <a:cubicBezTo>
                  <a:pt x="1766" y="0"/>
                  <a:pt x="1776" y="11"/>
                  <a:pt x="1776" y="24"/>
                </a:cubicBezTo>
                <a:lnTo>
                  <a:pt x="1776" y="792"/>
                </a:lnTo>
                <a:cubicBezTo>
                  <a:pt x="1776" y="806"/>
                  <a:pt x="1766" y="816"/>
                  <a:pt x="1752" y="816"/>
                </a:cubicBezTo>
                <a:lnTo>
                  <a:pt x="24" y="816"/>
                </a:lnTo>
                <a:cubicBezTo>
                  <a:pt x="11" y="816"/>
                  <a:pt x="0" y="806"/>
                  <a:pt x="0" y="792"/>
                </a:cubicBezTo>
                <a:lnTo>
                  <a:pt x="0" y="24"/>
                </a:lnTo>
                <a:close/>
                <a:moveTo>
                  <a:pt x="48" y="792"/>
                </a:moveTo>
                <a:lnTo>
                  <a:pt x="24" y="768"/>
                </a:lnTo>
                <a:lnTo>
                  <a:pt x="1752" y="768"/>
                </a:lnTo>
                <a:lnTo>
                  <a:pt x="1728" y="792"/>
                </a:lnTo>
                <a:lnTo>
                  <a:pt x="1728" y="24"/>
                </a:lnTo>
                <a:lnTo>
                  <a:pt x="1752" y="48"/>
                </a:lnTo>
                <a:lnTo>
                  <a:pt x="24" y="48"/>
                </a:lnTo>
                <a:lnTo>
                  <a:pt x="48" y="24"/>
                </a:lnTo>
                <a:lnTo>
                  <a:pt x="48" y="792"/>
                </a:lnTo>
                <a:close/>
              </a:path>
            </a:pathLst>
          </a:custGeom>
          <a:solidFill>
            <a:srgbClr val="385D8A"/>
          </a:solidFill>
          <a:ln w="0">
            <a:solidFill>
              <a:srgbClr val="385D8A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528" name="Rectangle 38"/>
          <p:cNvSpPr>
            <a:spLocks noChangeArrowheads="1"/>
          </p:cNvSpPr>
          <p:nvPr/>
        </p:nvSpPr>
        <p:spPr bwMode="auto">
          <a:xfrm>
            <a:off x="4038600" y="3287713"/>
            <a:ext cx="103188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600">
                <a:solidFill>
                  <a:srgbClr val="000000"/>
                </a:solidFill>
                <a:latin typeface="Calibri" pitchFamily="34" charset="0"/>
              </a:rPr>
              <a:t>4</a:t>
            </a:r>
            <a:endParaRPr lang="fr-FR" sz="1100"/>
          </a:p>
        </p:txBody>
      </p:sp>
      <p:sp>
        <p:nvSpPr>
          <p:cNvPr id="2080" name="Rectangle 39"/>
          <p:cNvSpPr>
            <a:spLocks noChangeArrowheads="1"/>
          </p:cNvSpPr>
          <p:nvPr/>
        </p:nvSpPr>
        <p:spPr bwMode="auto">
          <a:xfrm>
            <a:off x="4630505" y="3222495"/>
            <a:ext cx="798946" cy="373842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fr-FR" sz="1100">
              <a:latin typeface="Calibri" pitchFamily="34" charset="0"/>
            </a:endParaRPr>
          </a:p>
        </p:txBody>
      </p:sp>
      <p:sp>
        <p:nvSpPr>
          <p:cNvPr id="20532" name="Freeform 40"/>
          <p:cNvSpPr>
            <a:spLocks noEditPoints="1"/>
          </p:cNvSpPr>
          <p:nvPr/>
        </p:nvSpPr>
        <p:spPr bwMode="auto">
          <a:xfrm>
            <a:off x="4619625" y="3211513"/>
            <a:ext cx="820738" cy="396875"/>
          </a:xfrm>
          <a:custGeom>
            <a:avLst/>
            <a:gdLst>
              <a:gd name="T0" fmla="*/ 0 w 1792"/>
              <a:gd name="T1" fmla="*/ 2147483647 h 816"/>
              <a:gd name="T2" fmla="*/ 2147483647 w 1792"/>
              <a:gd name="T3" fmla="*/ 0 h 816"/>
              <a:gd name="T4" fmla="*/ 2147483647 w 1792"/>
              <a:gd name="T5" fmla="*/ 0 h 816"/>
              <a:gd name="T6" fmla="*/ 2147483647 w 1792"/>
              <a:gd name="T7" fmla="*/ 2147483647 h 816"/>
              <a:gd name="T8" fmla="*/ 2147483647 w 1792"/>
              <a:gd name="T9" fmla="*/ 2147483647 h 816"/>
              <a:gd name="T10" fmla="*/ 2147483647 w 1792"/>
              <a:gd name="T11" fmla="*/ 2147483647 h 816"/>
              <a:gd name="T12" fmla="*/ 2147483647 w 1792"/>
              <a:gd name="T13" fmla="*/ 2147483647 h 816"/>
              <a:gd name="T14" fmla="*/ 0 w 1792"/>
              <a:gd name="T15" fmla="*/ 2147483647 h 816"/>
              <a:gd name="T16" fmla="*/ 0 w 1792"/>
              <a:gd name="T17" fmla="*/ 2147483647 h 816"/>
              <a:gd name="T18" fmla="*/ 2147483647 w 1792"/>
              <a:gd name="T19" fmla="*/ 2147483647 h 816"/>
              <a:gd name="T20" fmla="*/ 2147483647 w 1792"/>
              <a:gd name="T21" fmla="*/ 2147483647 h 816"/>
              <a:gd name="T22" fmla="*/ 2147483647 w 1792"/>
              <a:gd name="T23" fmla="*/ 2147483647 h 816"/>
              <a:gd name="T24" fmla="*/ 2147483647 w 1792"/>
              <a:gd name="T25" fmla="*/ 2147483647 h 816"/>
              <a:gd name="T26" fmla="*/ 2147483647 w 1792"/>
              <a:gd name="T27" fmla="*/ 2147483647 h 816"/>
              <a:gd name="T28" fmla="*/ 2147483647 w 1792"/>
              <a:gd name="T29" fmla="*/ 2147483647 h 816"/>
              <a:gd name="T30" fmla="*/ 2147483647 w 1792"/>
              <a:gd name="T31" fmla="*/ 2147483647 h 816"/>
              <a:gd name="T32" fmla="*/ 2147483647 w 1792"/>
              <a:gd name="T33" fmla="*/ 2147483647 h 816"/>
              <a:gd name="T34" fmla="*/ 2147483647 w 1792"/>
              <a:gd name="T35" fmla="*/ 2147483647 h 81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92"/>
              <a:gd name="T55" fmla="*/ 0 h 816"/>
              <a:gd name="T56" fmla="*/ 1792 w 1792"/>
              <a:gd name="T57" fmla="*/ 816 h 81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92" h="816">
                <a:moveTo>
                  <a:pt x="0" y="24"/>
                </a:moveTo>
                <a:cubicBezTo>
                  <a:pt x="0" y="11"/>
                  <a:pt x="11" y="0"/>
                  <a:pt x="24" y="0"/>
                </a:cubicBezTo>
                <a:lnTo>
                  <a:pt x="1768" y="0"/>
                </a:lnTo>
                <a:cubicBezTo>
                  <a:pt x="1782" y="0"/>
                  <a:pt x="1792" y="11"/>
                  <a:pt x="1792" y="24"/>
                </a:cubicBezTo>
                <a:lnTo>
                  <a:pt x="1792" y="792"/>
                </a:lnTo>
                <a:cubicBezTo>
                  <a:pt x="1792" y="806"/>
                  <a:pt x="1782" y="816"/>
                  <a:pt x="1768" y="816"/>
                </a:cubicBezTo>
                <a:lnTo>
                  <a:pt x="24" y="816"/>
                </a:lnTo>
                <a:cubicBezTo>
                  <a:pt x="11" y="816"/>
                  <a:pt x="0" y="806"/>
                  <a:pt x="0" y="792"/>
                </a:cubicBezTo>
                <a:lnTo>
                  <a:pt x="0" y="24"/>
                </a:lnTo>
                <a:close/>
                <a:moveTo>
                  <a:pt x="48" y="792"/>
                </a:moveTo>
                <a:lnTo>
                  <a:pt x="24" y="768"/>
                </a:lnTo>
                <a:lnTo>
                  <a:pt x="1768" y="768"/>
                </a:lnTo>
                <a:lnTo>
                  <a:pt x="1744" y="792"/>
                </a:lnTo>
                <a:lnTo>
                  <a:pt x="1744" y="24"/>
                </a:lnTo>
                <a:lnTo>
                  <a:pt x="1768" y="48"/>
                </a:lnTo>
                <a:lnTo>
                  <a:pt x="24" y="48"/>
                </a:lnTo>
                <a:lnTo>
                  <a:pt x="48" y="24"/>
                </a:lnTo>
                <a:lnTo>
                  <a:pt x="48" y="792"/>
                </a:lnTo>
                <a:close/>
              </a:path>
            </a:pathLst>
          </a:custGeom>
          <a:solidFill>
            <a:srgbClr val="385D8A"/>
          </a:solidFill>
          <a:ln w="0">
            <a:solidFill>
              <a:srgbClr val="385D8A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533" name="Rectangle 41"/>
          <p:cNvSpPr>
            <a:spLocks noChangeArrowheads="1"/>
          </p:cNvSpPr>
          <p:nvPr/>
        </p:nvSpPr>
        <p:spPr bwMode="auto">
          <a:xfrm>
            <a:off x="4984750" y="3287713"/>
            <a:ext cx="104775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600">
                <a:solidFill>
                  <a:srgbClr val="000000"/>
                </a:solidFill>
                <a:latin typeface="Calibri" pitchFamily="34" charset="0"/>
              </a:rPr>
              <a:t>5</a:t>
            </a:r>
            <a:endParaRPr lang="fr-FR" sz="1100"/>
          </a:p>
        </p:txBody>
      </p:sp>
      <p:sp>
        <p:nvSpPr>
          <p:cNvPr id="2083" name="Rectangle 42"/>
          <p:cNvSpPr>
            <a:spLocks noChangeArrowheads="1"/>
          </p:cNvSpPr>
          <p:nvPr/>
        </p:nvSpPr>
        <p:spPr bwMode="auto">
          <a:xfrm>
            <a:off x="5576395" y="3207981"/>
            <a:ext cx="797857" cy="373842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fr-FR" sz="1100">
              <a:latin typeface="Calibri" pitchFamily="34" charset="0"/>
            </a:endParaRPr>
          </a:p>
        </p:txBody>
      </p:sp>
      <p:sp>
        <p:nvSpPr>
          <p:cNvPr id="20537" name="Freeform 43"/>
          <p:cNvSpPr>
            <a:spLocks noEditPoints="1"/>
          </p:cNvSpPr>
          <p:nvPr/>
        </p:nvSpPr>
        <p:spPr bwMode="auto">
          <a:xfrm>
            <a:off x="5565775" y="3197225"/>
            <a:ext cx="819150" cy="396875"/>
          </a:xfrm>
          <a:custGeom>
            <a:avLst/>
            <a:gdLst>
              <a:gd name="T0" fmla="*/ 0 w 1792"/>
              <a:gd name="T1" fmla="*/ 2147483647 h 816"/>
              <a:gd name="T2" fmla="*/ 2147483647 w 1792"/>
              <a:gd name="T3" fmla="*/ 0 h 816"/>
              <a:gd name="T4" fmla="*/ 2147483647 w 1792"/>
              <a:gd name="T5" fmla="*/ 0 h 816"/>
              <a:gd name="T6" fmla="*/ 2147483647 w 1792"/>
              <a:gd name="T7" fmla="*/ 2147483647 h 816"/>
              <a:gd name="T8" fmla="*/ 2147483647 w 1792"/>
              <a:gd name="T9" fmla="*/ 2147483647 h 816"/>
              <a:gd name="T10" fmla="*/ 2147483647 w 1792"/>
              <a:gd name="T11" fmla="*/ 2147483647 h 816"/>
              <a:gd name="T12" fmla="*/ 2147483647 w 1792"/>
              <a:gd name="T13" fmla="*/ 2147483647 h 816"/>
              <a:gd name="T14" fmla="*/ 0 w 1792"/>
              <a:gd name="T15" fmla="*/ 2147483647 h 816"/>
              <a:gd name="T16" fmla="*/ 0 w 1792"/>
              <a:gd name="T17" fmla="*/ 2147483647 h 816"/>
              <a:gd name="T18" fmla="*/ 2147483647 w 1792"/>
              <a:gd name="T19" fmla="*/ 2147483647 h 816"/>
              <a:gd name="T20" fmla="*/ 2147483647 w 1792"/>
              <a:gd name="T21" fmla="*/ 2147483647 h 816"/>
              <a:gd name="T22" fmla="*/ 2147483647 w 1792"/>
              <a:gd name="T23" fmla="*/ 2147483647 h 816"/>
              <a:gd name="T24" fmla="*/ 2147483647 w 1792"/>
              <a:gd name="T25" fmla="*/ 2147483647 h 816"/>
              <a:gd name="T26" fmla="*/ 2147483647 w 1792"/>
              <a:gd name="T27" fmla="*/ 2147483647 h 816"/>
              <a:gd name="T28" fmla="*/ 2147483647 w 1792"/>
              <a:gd name="T29" fmla="*/ 2147483647 h 816"/>
              <a:gd name="T30" fmla="*/ 2147483647 w 1792"/>
              <a:gd name="T31" fmla="*/ 2147483647 h 816"/>
              <a:gd name="T32" fmla="*/ 2147483647 w 1792"/>
              <a:gd name="T33" fmla="*/ 2147483647 h 816"/>
              <a:gd name="T34" fmla="*/ 2147483647 w 1792"/>
              <a:gd name="T35" fmla="*/ 2147483647 h 81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92"/>
              <a:gd name="T55" fmla="*/ 0 h 816"/>
              <a:gd name="T56" fmla="*/ 1792 w 1792"/>
              <a:gd name="T57" fmla="*/ 816 h 81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92" h="816">
                <a:moveTo>
                  <a:pt x="0" y="24"/>
                </a:moveTo>
                <a:cubicBezTo>
                  <a:pt x="0" y="11"/>
                  <a:pt x="11" y="0"/>
                  <a:pt x="24" y="0"/>
                </a:cubicBezTo>
                <a:lnTo>
                  <a:pt x="1768" y="0"/>
                </a:lnTo>
                <a:cubicBezTo>
                  <a:pt x="1782" y="0"/>
                  <a:pt x="1792" y="11"/>
                  <a:pt x="1792" y="24"/>
                </a:cubicBezTo>
                <a:lnTo>
                  <a:pt x="1792" y="792"/>
                </a:lnTo>
                <a:cubicBezTo>
                  <a:pt x="1792" y="806"/>
                  <a:pt x="1782" y="816"/>
                  <a:pt x="1768" y="816"/>
                </a:cubicBezTo>
                <a:lnTo>
                  <a:pt x="24" y="816"/>
                </a:lnTo>
                <a:cubicBezTo>
                  <a:pt x="11" y="816"/>
                  <a:pt x="0" y="806"/>
                  <a:pt x="0" y="792"/>
                </a:cubicBezTo>
                <a:lnTo>
                  <a:pt x="0" y="24"/>
                </a:lnTo>
                <a:close/>
                <a:moveTo>
                  <a:pt x="48" y="792"/>
                </a:moveTo>
                <a:lnTo>
                  <a:pt x="24" y="768"/>
                </a:lnTo>
                <a:lnTo>
                  <a:pt x="1768" y="768"/>
                </a:lnTo>
                <a:lnTo>
                  <a:pt x="1744" y="792"/>
                </a:lnTo>
                <a:lnTo>
                  <a:pt x="1744" y="24"/>
                </a:lnTo>
                <a:lnTo>
                  <a:pt x="1768" y="48"/>
                </a:lnTo>
                <a:lnTo>
                  <a:pt x="24" y="48"/>
                </a:lnTo>
                <a:lnTo>
                  <a:pt x="48" y="24"/>
                </a:lnTo>
                <a:lnTo>
                  <a:pt x="48" y="792"/>
                </a:lnTo>
                <a:close/>
              </a:path>
            </a:pathLst>
          </a:custGeom>
          <a:solidFill>
            <a:srgbClr val="385D8A"/>
          </a:solidFill>
          <a:ln w="0">
            <a:solidFill>
              <a:srgbClr val="385D8A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538" name="Rectangle 44"/>
          <p:cNvSpPr>
            <a:spLocks noChangeArrowheads="1"/>
          </p:cNvSpPr>
          <p:nvPr/>
        </p:nvSpPr>
        <p:spPr bwMode="auto">
          <a:xfrm>
            <a:off x="5926138" y="3271838"/>
            <a:ext cx="103187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600">
                <a:solidFill>
                  <a:srgbClr val="000000"/>
                </a:solidFill>
                <a:latin typeface="Calibri" pitchFamily="34" charset="0"/>
              </a:rPr>
              <a:t>6</a:t>
            </a:r>
            <a:endParaRPr lang="fr-FR" sz="1100"/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auto">
          <a:xfrm>
            <a:off x="1714465" y="1637072"/>
            <a:ext cx="3893514" cy="356271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fr-FR" b="1" dirty="0">
                <a:solidFill>
                  <a:srgbClr val="C00000"/>
                </a:solidFill>
              </a:rPr>
              <a:t>Data </a:t>
            </a:r>
            <a:r>
              <a:rPr lang="fr-FR" b="1" dirty="0" err="1">
                <a:solidFill>
                  <a:srgbClr val="C00000"/>
                </a:solidFill>
              </a:rPr>
              <a:t>gathering</a:t>
            </a:r>
            <a:r>
              <a:rPr lang="fr-FR" b="1" dirty="0">
                <a:solidFill>
                  <a:srgbClr val="C00000"/>
                </a:solidFill>
              </a:rPr>
              <a:t>, </a:t>
            </a:r>
            <a:r>
              <a:rPr lang="fr-FR" b="1" dirty="0" err="1">
                <a:solidFill>
                  <a:srgbClr val="C00000"/>
                </a:solidFill>
              </a:rPr>
              <a:t>quality</a:t>
            </a:r>
            <a:r>
              <a:rPr lang="fr-FR" b="1" dirty="0">
                <a:solidFill>
                  <a:srgbClr val="C00000"/>
                </a:solidFill>
              </a:rPr>
              <a:t> check, </a:t>
            </a:r>
            <a:r>
              <a:rPr lang="fr-FR" b="1" dirty="0" err="1">
                <a:solidFill>
                  <a:srgbClr val="C00000"/>
                </a:solidFill>
              </a:rPr>
              <a:t>aggregation</a:t>
            </a:r>
            <a:endParaRPr lang="fr-FR" b="1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fr-FR" sz="700" dirty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2087" name="Picture 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718" y="3869798"/>
            <a:ext cx="5516428" cy="35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0543" name="Rectangle 51"/>
          <p:cNvSpPr>
            <a:spLocks noChangeArrowheads="1"/>
          </p:cNvSpPr>
          <p:nvPr/>
        </p:nvSpPr>
        <p:spPr bwMode="auto">
          <a:xfrm>
            <a:off x="1114425" y="3895725"/>
            <a:ext cx="463073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800" b="1">
                <a:solidFill>
                  <a:srgbClr val="000000"/>
                </a:solidFill>
                <a:latin typeface="Calibri" pitchFamily="34" charset="0"/>
              </a:rPr>
              <a:t>Prioritisation of substances within each category</a:t>
            </a:r>
            <a:endParaRPr lang="fr-FR" sz="1100"/>
          </a:p>
        </p:txBody>
      </p:sp>
      <p:sp>
        <p:nvSpPr>
          <p:cNvPr id="2089" name="Rectangle 52"/>
          <p:cNvSpPr>
            <a:spLocks noChangeArrowheads="1"/>
          </p:cNvSpPr>
          <p:nvPr/>
        </p:nvSpPr>
        <p:spPr bwMode="auto">
          <a:xfrm>
            <a:off x="2777902" y="4348642"/>
            <a:ext cx="798946" cy="365766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fr-FR" sz="1100">
              <a:latin typeface="Calibri" pitchFamily="34" charset="0"/>
            </a:endParaRPr>
          </a:p>
        </p:txBody>
      </p:sp>
      <p:sp>
        <p:nvSpPr>
          <p:cNvPr id="20547" name="Freeform 53"/>
          <p:cNvSpPr>
            <a:spLocks noEditPoints="1"/>
          </p:cNvSpPr>
          <p:nvPr/>
        </p:nvSpPr>
        <p:spPr bwMode="auto">
          <a:xfrm>
            <a:off x="2767013" y="4337050"/>
            <a:ext cx="820737" cy="388938"/>
          </a:xfrm>
          <a:custGeom>
            <a:avLst/>
            <a:gdLst>
              <a:gd name="T0" fmla="*/ 0 w 1792"/>
              <a:gd name="T1" fmla="*/ 2147483647 h 800"/>
              <a:gd name="T2" fmla="*/ 2147483647 w 1792"/>
              <a:gd name="T3" fmla="*/ 0 h 800"/>
              <a:gd name="T4" fmla="*/ 2147483647 w 1792"/>
              <a:gd name="T5" fmla="*/ 0 h 800"/>
              <a:gd name="T6" fmla="*/ 2147483647 w 1792"/>
              <a:gd name="T7" fmla="*/ 2147483647 h 800"/>
              <a:gd name="T8" fmla="*/ 2147483647 w 1792"/>
              <a:gd name="T9" fmla="*/ 2147483647 h 800"/>
              <a:gd name="T10" fmla="*/ 2147483647 w 1792"/>
              <a:gd name="T11" fmla="*/ 2147483647 h 800"/>
              <a:gd name="T12" fmla="*/ 2147483647 w 1792"/>
              <a:gd name="T13" fmla="*/ 2147483647 h 800"/>
              <a:gd name="T14" fmla="*/ 0 w 1792"/>
              <a:gd name="T15" fmla="*/ 2147483647 h 800"/>
              <a:gd name="T16" fmla="*/ 0 w 1792"/>
              <a:gd name="T17" fmla="*/ 2147483647 h 800"/>
              <a:gd name="T18" fmla="*/ 2147483647 w 1792"/>
              <a:gd name="T19" fmla="*/ 2147483647 h 800"/>
              <a:gd name="T20" fmla="*/ 2147483647 w 1792"/>
              <a:gd name="T21" fmla="*/ 2147483647 h 800"/>
              <a:gd name="T22" fmla="*/ 2147483647 w 1792"/>
              <a:gd name="T23" fmla="*/ 2147483647 h 800"/>
              <a:gd name="T24" fmla="*/ 2147483647 w 1792"/>
              <a:gd name="T25" fmla="*/ 2147483647 h 800"/>
              <a:gd name="T26" fmla="*/ 2147483647 w 1792"/>
              <a:gd name="T27" fmla="*/ 2147483647 h 800"/>
              <a:gd name="T28" fmla="*/ 2147483647 w 1792"/>
              <a:gd name="T29" fmla="*/ 2147483647 h 800"/>
              <a:gd name="T30" fmla="*/ 2147483647 w 1792"/>
              <a:gd name="T31" fmla="*/ 2147483647 h 800"/>
              <a:gd name="T32" fmla="*/ 2147483647 w 1792"/>
              <a:gd name="T33" fmla="*/ 2147483647 h 800"/>
              <a:gd name="T34" fmla="*/ 2147483647 w 1792"/>
              <a:gd name="T35" fmla="*/ 2147483647 h 8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92"/>
              <a:gd name="T55" fmla="*/ 0 h 800"/>
              <a:gd name="T56" fmla="*/ 1792 w 1792"/>
              <a:gd name="T57" fmla="*/ 800 h 80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92" h="800">
                <a:moveTo>
                  <a:pt x="0" y="24"/>
                </a:moveTo>
                <a:cubicBezTo>
                  <a:pt x="0" y="11"/>
                  <a:pt x="11" y="0"/>
                  <a:pt x="24" y="0"/>
                </a:cubicBezTo>
                <a:lnTo>
                  <a:pt x="1768" y="0"/>
                </a:lnTo>
                <a:cubicBezTo>
                  <a:pt x="1782" y="0"/>
                  <a:pt x="1792" y="11"/>
                  <a:pt x="1792" y="24"/>
                </a:cubicBezTo>
                <a:lnTo>
                  <a:pt x="1792" y="776"/>
                </a:lnTo>
                <a:cubicBezTo>
                  <a:pt x="1792" y="790"/>
                  <a:pt x="1782" y="800"/>
                  <a:pt x="1768" y="800"/>
                </a:cubicBezTo>
                <a:lnTo>
                  <a:pt x="24" y="800"/>
                </a:lnTo>
                <a:cubicBezTo>
                  <a:pt x="11" y="800"/>
                  <a:pt x="0" y="790"/>
                  <a:pt x="0" y="776"/>
                </a:cubicBezTo>
                <a:lnTo>
                  <a:pt x="0" y="24"/>
                </a:lnTo>
                <a:close/>
                <a:moveTo>
                  <a:pt x="48" y="776"/>
                </a:moveTo>
                <a:lnTo>
                  <a:pt x="24" y="752"/>
                </a:lnTo>
                <a:lnTo>
                  <a:pt x="1768" y="752"/>
                </a:lnTo>
                <a:lnTo>
                  <a:pt x="1744" y="776"/>
                </a:lnTo>
                <a:lnTo>
                  <a:pt x="1744" y="24"/>
                </a:lnTo>
                <a:lnTo>
                  <a:pt x="1768" y="48"/>
                </a:lnTo>
                <a:lnTo>
                  <a:pt x="24" y="48"/>
                </a:lnTo>
                <a:lnTo>
                  <a:pt x="48" y="24"/>
                </a:lnTo>
                <a:lnTo>
                  <a:pt x="48" y="776"/>
                </a:lnTo>
                <a:close/>
              </a:path>
            </a:pathLst>
          </a:custGeom>
          <a:solidFill>
            <a:srgbClr val="385D8A"/>
          </a:solidFill>
          <a:ln w="0">
            <a:solidFill>
              <a:srgbClr val="385D8A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548" name="Rectangle 54"/>
          <p:cNvSpPr>
            <a:spLocks noChangeArrowheads="1"/>
          </p:cNvSpPr>
          <p:nvPr/>
        </p:nvSpPr>
        <p:spPr bwMode="auto">
          <a:xfrm>
            <a:off x="3135313" y="4411663"/>
            <a:ext cx="104775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600">
                <a:solidFill>
                  <a:srgbClr val="000000"/>
                </a:solidFill>
                <a:latin typeface="Calibri" pitchFamily="34" charset="0"/>
              </a:rPr>
              <a:t>3</a:t>
            </a:r>
            <a:endParaRPr lang="fr-FR" sz="1100"/>
          </a:p>
        </p:txBody>
      </p:sp>
      <p:sp>
        <p:nvSpPr>
          <p:cNvPr id="2092" name="Rectangle 55"/>
          <p:cNvSpPr>
            <a:spLocks noChangeArrowheads="1"/>
          </p:cNvSpPr>
          <p:nvPr/>
        </p:nvSpPr>
        <p:spPr bwMode="auto">
          <a:xfrm>
            <a:off x="3672646" y="4348642"/>
            <a:ext cx="797857" cy="365766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fr-FR" sz="1100">
              <a:latin typeface="Calibri" pitchFamily="34" charset="0"/>
            </a:endParaRPr>
          </a:p>
        </p:txBody>
      </p:sp>
      <p:sp>
        <p:nvSpPr>
          <p:cNvPr id="20552" name="Freeform 56"/>
          <p:cNvSpPr>
            <a:spLocks noEditPoints="1"/>
          </p:cNvSpPr>
          <p:nvPr/>
        </p:nvSpPr>
        <p:spPr bwMode="auto">
          <a:xfrm>
            <a:off x="3660775" y="4337050"/>
            <a:ext cx="820738" cy="388938"/>
          </a:xfrm>
          <a:custGeom>
            <a:avLst/>
            <a:gdLst>
              <a:gd name="T0" fmla="*/ 0 w 1792"/>
              <a:gd name="T1" fmla="*/ 2147483647 h 800"/>
              <a:gd name="T2" fmla="*/ 2147483647 w 1792"/>
              <a:gd name="T3" fmla="*/ 0 h 800"/>
              <a:gd name="T4" fmla="*/ 2147483647 w 1792"/>
              <a:gd name="T5" fmla="*/ 0 h 800"/>
              <a:gd name="T6" fmla="*/ 2147483647 w 1792"/>
              <a:gd name="T7" fmla="*/ 2147483647 h 800"/>
              <a:gd name="T8" fmla="*/ 2147483647 w 1792"/>
              <a:gd name="T9" fmla="*/ 2147483647 h 800"/>
              <a:gd name="T10" fmla="*/ 2147483647 w 1792"/>
              <a:gd name="T11" fmla="*/ 2147483647 h 800"/>
              <a:gd name="T12" fmla="*/ 2147483647 w 1792"/>
              <a:gd name="T13" fmla="*/ 2147483647 h 800"/>
              <a:gd name="T14" fmla="*/ 0 w 1792"/>
              <a:gd name="T15" fmla="*/ 2147483647 h 800"/>
              <a:gd name="T16" fmla="*/ 0 w 1792"/>
              <a:gd name="T17" fmla="*/ 2147483647 h 800"/>
              <a:gd name="T18" fmla="*/ 2147483647 w 1792"/>
              <a:gd name="T19" fmla="*/ 2147483647 h 800"/>
              <a:gd name="T20" fmla="*/ 2147483647 w 1792"/>
              <a:gd name="T21" fmla="*/ 2147483647 h 800"/>
              <a:gd name="T22" fmla="*/ 2147483647 w 1792"/>
              <a:gd name="T23" fmla="*/ 2147483647 h 800"/>
              <a:gd name="T24" fmla="*/ 2147483647 w 1792"/>
              <a:gd name="T25" fmla="*/ 2147483647 h 800"/>
              <a:gd name="T26" fmla="*/ 2147483647 w 1792"/>
              <a:gd name="T27" fmla="*/ 2147483647 h 800"/>
              <a:gd name="T28" fmla="*/ 2147483647 w 1792"/>
              <a:gd name="T29" fmla="*/ 2147483647 h 800"/>
              <a:gd name="T30" fmla="*/ 2147483647 w 1792"/>
              <a:gd name="T31" fmla="*/ 2147483647 h 800"/>
              <a:gd name="T32" fmla="*/ 2147483647 w 1792"/>
              <a:gd name="T33" fmla="*/ 2147483647 h 800"/>
              <a:gd name="T34" fmla="*/ 2147483647 w 1792"/>
              <a:gd name="T35" fmla="*/ 2147483647 h 8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92"/>
              <a:gd name="T55" fmla="*/ 0 h 800"/>
              <a:gd name="T56" fmla="*/ 1792 w 1792"/>
              <a:gd name="T57" fmla="*/ 800 h 80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92" h="800">
                <a:moveTo>
                  <a:pt x="0" y="24"/>
                </a:moveTo>
                <a:cubicBezTo>
                  <a:pt x="0" y="11"/>
                  <a:pt x="11" y="0"/>
                  <a:pt x="24" y="0"/>
                </a:cubicBezTo>
                <a:lnTo>
                  <a:pt x="1768" y="0"/>
                </a:lnTo>
                <a:cubicBezTo>
                  <a:pt x="1782" y="0"/>
                  <a:pt x="1792" y="11"/>
                  <a:pt x="1792" y="24"/>
                </a:cubicBezTo>
                <a:lnTo>
                  <a:pt x="1792" y="776"/>
                </a:lnTo>
                <a:cubicBezTo>
                  <a:pt x="1792" y="790"/>
                  <a:pt x="1782" y="800"/>
                  <a:pt x="1768" y="800"/>
                </a:cubicBezTo>
                <a:lnTo>
                  <a:pt x="24" y="800"/>
                </a:lnTo>
                <a:cubicBezTo>
                  <a:pt x="11" y="800"/>
                  <a:pt x="0" y="790"/>
                  <a:pt x="0" y="776"/>
                </a:cubicBezTo>
                <a:lnTo>
                  <a:pt x="0" y="24"/>
                </a:lnTo>
                <a:close/>
                <a:moveTo>
                  <a:pt x="48" y="776"/>
                </a:moveTo>
                <a:lnTo>
                  <a:pt x="24" y="752"/>
                </a:lnTo>
                <a:lnTo>
                  <a:pt x="1768" y="752"/>
                </a:lnTo>
                <a:lnTo>
                  <a:pt x="1744" y="776"/>
                </a:lnTo>
                <a:lnTo>
                  <a:pt x="1744" y="24"/>
                </a:lnTo>
                <a:lnTo>
                  <a:pt x="1768" y="48"/>
                </a:lnTo>
                <a:lnTo>
                  <a:pt x="24" y="48"/>
                </a:lnTo>
                <a:lnTo>
                  <a:pt x="48" y="24"/>
                </a:lnTo>
                <a:lnTo>
                  <a:pt x="48" y="776"/>
                </a:lnTo>
                <a:close/>
              </a:path>
            </a:pathLst>
          </a:custGeom>
          <a:solidFill>
            <a:srgbClr val="385D8A"/>
          </a:solidFill>
          <a:ln w="0">
            <a:solidFill>
              <a:srgbClr val="385D8A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94" name="Rectangle 57"/>
          <p:cNvSpPr>
            <a:spLocks noChangeArrowheads="1"/>
          </p:cNvSpPr>
          <p:nvPr/>
        </p:nvSpPr>
        <p:spPr bwMode="auto">
          <a:xfrm>
            <a:off x="4030758" y="4410949"/>
            <a:ext cx="104187" cy="271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fr-FR" sz="1600">
                <a:solidFill>
                  <a:srgbClr val="000000"/>
                </a:solidFill>
                <a:latin typeface="Calibri" pitchFamily="34" charset="0"/>
              </a:rPr>
              <a:t>4</a:t>
            </a:r>
            <a:endParaRPr lang="fr-FR" sz="1100"/>
          </a:p>
        </p:txBody>
      </p:sp>
      <p:sp>
        <p:nvSpPr>
          <p:cNvPr id="2095" name="Rectangle 58"/>
          <p:cNvSpPr>
            <a:spLocks noChangeArrowheads="1"/>
          </p:cNvSpPr>
          <p:nvPr/>
        </p:nvSpPr>
        <p:spPr bwMode="auto">
          <a:xfrm>
            <a:off x="4652288" y="4348642"/>
            <a:ext cx="797857" cy="365766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fr-FR" sz="1100">
              <a:latin typeface="Calibri" pitchFamily="34" charset="0"/>
            </a:endParaRPr>
          </a:p>
        </p:txBody>
      </p:sp>
      <p:sp>
        <p:nvSpPr>
          <p:cNvPr id="20559" name="Freeform 59"/>
          <p:cNvSpPr>
            <a:spLocks noEditPoints="1"/>
          </p:cNvSpPr>
          <p:nvPr/>
        </p:nvSpPr>
        <p:spPr bwMode="auto">
          <a:xfrm>
            <a:off x="4640263" y="4337050"/>
            <a:ext cx="820737" cy="388938"/>
          </a:xfrm>
          <a:custGeom>
            <a:avLst/>
            <a:gdLst>
              <a:gd name="T0" fmla="*/ 0 w 1792"/>
              <a:gd name="T1" fmla="*/ 2147483647 h 800"/>
              <a:gd name="T2" fmla="*/ 2147483647 w 1792"/>
              <a:gd name="T3" fmla="*/ 0 h 800"/>
              <a:gd name="T4" fmla="*/ 2147483647 w 1792"/>
              <a:gd name="T5" fmla="*/ 0 h 800"/>
              <a:gd name="T6" fmla="*/ 2147483647 w 1792"/>
              <a:gd name="T7" fmla="*/ 2147483647 h 800"/>
              <a:gd name="T8" fmla="*/ 2147483647 w 1792"/>
              <a:gd name="T9" fmla="*/ 2147483647 h 800"/>
              <a:gd name="T10" fmla="*/ 2147483647 w 1792"/>
              <a:gd name="T11" fmla="*/ 2147483647 h 800"/>
              <a:gd name="T12" fmla="*/ 2147483647 w 1792"/>
              <a:gd name="T13" fmla="*/ 2147483647 h 800"/>
              <a:gd name="T14" fmla="*/ 0 w 1792"/>
              <a:gd name="T15" fmla="*/ 2147483647 h 800"/>
              <a:gd name="T16" fmla="*/ 0 w 1792"/>
              <a:gd name="T17" fmla="*/ 2147483647 h 800"/>
              <a:gd name="T18" fmla="*/ 2147483647 w 1792"/>
              <a:gd name="T19" fmla="*/ 2147483647 h 800"/>
              <a:gd name="T20" fmla="*/ 2147483647 w 1792"/>
              <a:gd name="T21" fmla="*/ 2147483647 h 800"/>
              <a:gd name="T22" fmla="*/ 2147483647 w 1792"/>
              <a:gd name="T23" fmla="*/ 2147483647 h 800"/>
              <a:gd name="T24" fmla="*/ 2147483647 w 1792"/>
              <a:gd name="T25" fmla="*/ 2147483647 h 800"/>
              <a:gd name="T26" fmla="*/ 2147483647 w 1792"/>
              <a:gd name="T27" fmla="*/ 2147483647 h 800"/>
              <a:gd name="T28" fmla="*/ 2147483647 w 1792"/>
              <a:gd name="T29" fmla="*/ 2147483647 h 800"/>
              <a:gd name="T30" fmla="*/ 2147483647 w 1792"/>
              <a:gd name="T31" fmla="*/ 2147483647 h 800"/>
              <a:gd name="T32" fmla="*/ 2147483647 w 1792"/>
              <a:gd name="T33" fmla="*/ 2147483647 h 800"/>
              <a:gd name="T34" fmla="*/ 2147483647 w 1792"/>
              <a:gd name="T35" fmla="*/ 2147483647 h 8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92"/>
              <a:gd name="T55" fmla="*/ 0 h 800"/>
              <a:gd name="T56" fmla="*/ 1792 w 1792"/>
              <a:gd name="T57" fmla="*/ 800 h 80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92" h="800">
                <a:moveTo>
                  <a:pt x="0" y="24"/>
                </a:moveTo>
                <a:cubicBezTo>
                  <a:pt x="0" y="11"/>
                  <a:pt x="11" y="0"/>
                  <a:pt x="24" y="0"/>
                </a:cubicBezTo>
                <a:lnTo>
                  <a:pt x="1768" y="0"/>
                </a:lnTo>
                <a:cubicBezTo>
                  <a:pt x="1782" y="0"/>
                  <a:pt x="1792" y="11"/>
                  <a:pt x="1792" y="24"/>
                </a:cubicBezTo>
                <a:lnTo>
                  <a:pt x="1792" y="776"/>
                </a:lnTo>
                <a:cubicBezTo>
                  <a:pt x="1792" y="790"/>
                  <a:pt x="1782" y="800"/>
                  <a:pt x="1768" y="800"/>
                </a:cubicBezTo>
                <a:lnTo>
                  <a:pt x="24" y="800"/>
                </a:lnTo>
                <a:cubicBezTo>
                  <a:pt x="11" y="800"/>
                  <a:pt x="0" y="790"/>
                  <a:pt x="0" y="776"/>
                </a:cubicBezTo>
                <a:lnTo>
                  <a:pt x="0" y="24"/>
                </a:lnTo>
                <a:close/>
                <a:moveTo>
                  <a:pt x="48" y="776"/>
                </a:moveTo>
                <a:lnTo>
                  <a:pt x="24" y="752"/>
                </a:lnTo>
                <a:lnTo>
                  <a:pt x="1768" y="752"/>
                </a:lnTo>
                <a:lnTo>
                  <a:pt x="1744" y="776"/>
                </a:lnTo>
                <a:lnTo>
                  <a:pt x="1744" y="24"/>
                </a:lnTo>
                <a:lnTo>
                  <a:pt x="1768" y="48"/>
                </a:lnTo>
                <a:lnTo>
                  <a:pt x="24" y="48"/>
                </a:lnTo>
                <a:lnTo>
                  <a:pt x="48" y="24"/>
                </a:lnTo>
                <a:lnTo>
                  <a:pt x="48" y="776"/>
                </a:lnTo>
                <a:close/>
              </a:path>
            </a:pathLst>
          </a:custGeom>
          <a:solidFill>
            <a:srgbClr val="385D8A"/>
          </a:solidFill>
          <a:ln w="0">
            <a:solidFill>
              <a:srgbClr val="385D8A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560" name="Rectangle 60"/>
          <p:cNvSpPr>
            <a:spLocks noChangeArrowheads="1"/>
          </p:cNvSpPr>
          <p:nvPr/>
        </p:nvSpPr>
        <p:spPr bwMode="auto">
          <a:xfrm>
            <a:off x="5005388" y="4411663"/>
            <a:ext cx="103187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600">
                <a:solidFill>
                  <a:srgbClr val="000000"/>
                </a:solidFill>
                <a:latin typeface="Calibri" pitchFamily="34" charset="0"/>
              </a:rPr>
              <a:t>5</a:t>
            </a:r>
            <a:endParaRPr lang="fr-FR" sz="1100"/>
          </a:p>
        </p:txBody>
      </p:sp>
      <p:sp>
        <p:nvSpPr>
          <p:cNvPr id="2098" name="Rectangle 61"/>
          <p:cNvSpPr>
            <a:spLocks noChangeArrowheads="1"/>
          </p:cNvSpPr>
          <p:nvPr/>
        </p:nvSpPr>
        <p:spPr bwMode="auto">
          <a:xfrm>
            <a:off x="5569879" y="4334128"/>
            <a:ext cx="798946" cy="365766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fr-FR" sz="1100">
              <a:latin typeface="Calibri" pitchFamily="34" charset="0"/>
            </a:endParaRPr>
          </a:p>
        </p:txBody>
      </p:sp>
      <p:sp>
        <p:nvSpPr>
          <p:cNvPr id="20564" name="Freeform 62"/>
          <p:cNvSpPr>
            <a:spLocks noEditPoints="1"/>
          </p:cNvSpPr>
          <p:nvPr/>
        </p:nvSpPr>
        <p:spPr bwMode="auto">
          <a:xfrm>
            <a:off x="5559425" y="4322763"/>
            <a:ext cx="820738" cy="388937"/>
          </a:xfrm>
          <a:custGeom>
            <a:avLst/>
            <a:gdLst>
              <a:gd name="T0" fmla="*/ 0 w 1792"/>
              <a:gd name="T1" fmla="*/ 2147483647 h 800"/>
              <a:gd name="T2" fmla="*/ 2147483647 w 1792"/>
              <a:gd name="T3" fmla="*/ 0 h 800"/>
              <a:gd name="T4" fmla="*/ 2147483647 w 1792"/>
              <a:gd name="T5" fmla="*/ 0 h 800"/>
              <a:gd name="T6" fmla="*/ 2147483647 w 1792"/>
              <a:gd name="T7" fmla="*/ 2147483647 h 800"/>
              <a:gd name="T8" fmla="*/ 2147483647 w 1792"/>
              <a:gd name="T9" fmla="*/ 2147483647 h 800"/>
              <a:gd name="T10" fmla="*/ 2147483647 w 1792"/>
              <a:gd name="T11" fmla="*/ 2147483647 h 800"/>
              <a:gd name="T12" fmla="*/ 2147483647 w 1792"/>
              <a:gd name="T13" fmla="*/ 2147483647 h 800"/>
              <a:gd name="T14" fmla="*/ 0 w 1792"/>
              <a:gd name="T15" fmla="*/ 2147483647 h 800"/>
              <a:gd name="T16" fmla="*/ 0 w 1792"/>
              <a:gd name="T17" fmla="*/ 2147483647 h 800"/>
              <a:gd name="T18" fmla="*/ 2147483647 w 1792"/>
              <a:gd name="T19" fmla="*/ 2147483647 h 800"/>
              <a:gd name="T20" fmla="*/ 2147483647 w 1792"/>
              <a:gd name="T21" fmla="*/ 2147483647 h 800"/>
              <a:gd name="T22" fmla="*/ 2147483647 w 1792"/>
              <a:gd name="T23" fmla="*/ 2147483647 h 800"/>
              <a:gd name="T24" fmla="*/ 2147483647 w 1792"/>
              <a:gd name="T25" fmla="*/ 2147483647 h 800"/>
              <a:gd name="T26" fmla="*/ 2147483647 w 1792"/>
              <a:gd name="T27" fmla="*/ 2147483647 h 800"/>
              <a:gd name="T28" fmla="*/ 2147483647 w 1792"/>
              <a:gd name="T29" fmla="*/ 2147483647 h 800"/>
              <a:gd name="T30" fmla="*/ 2147483647 w 1792"/>
              <a:gd name="T31" fmla="*/ 2147483647 h 800"/>
              <a:gd name="T32" fmla="*/ 2147483647 w 1792"/>
              <a:gd name="T33" fmla="*/ 2147483647 h 800"/>
              <a:gd name="T34" fmla="*/ 2147483647 w 1792"/>
              <a:gd name="T35" fmla="*/ 2147483647 h 8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92"/>
              <a:gd name="T55" fmla="*/ 0 h 800"/>
              <a:gd name="T56" fmla="*/ 1792 w 1792"/>
              <a:gd name="T57" fmla="*/ 800 h 80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92" h="800">
                <a:moveTo>
                  <a:pt x="0" y="24"/>
                </a:moveTo>
                <a:cubicBezTo>
                  <a:pt x="0" y="11"/>
                  <a:pt x="11" y="0"/>
                  <a:pt x="24" y="0"/>
                </a:cubicBezTo>
                <a:lnTo>
                  <a:pt x="1768" y="0"/>
                </a:lnTo>
                <a:cubicBezTo>
                  <a:pt x="1782" y="0"/>
                  <a:pt x="1792" y="11"/>
                  <a:pt x="1792" y="24"/>
                </a:cubicBezTo>
                <a:lnTo>
                  <a:pt x="1792" y="776"/>
                </a:lnTo>
                <a:cubicBezTo>
                  <a:pt x="1792" y="790"/>
                  <a:pt x="1782" y="800"/>
                  <a:pt x="1768" y="800"/>
                </a:cubicBezTo>
                <a:lnTo>
                  <a:pt x="24" y="800"/>
                </a:lnTo>
                <a:cubicBezTo>
                  <a:pt x="11" y="800"/>
                  <a:pt x="0" y="790"/>
                  <a:pt x="0" y="776"/>
                </a:cubicBezTo>
                <a:lnTo>
                  <a:pt x="0" y="24"/>
                </a:lnTo>
                <a:close/>
                <a:moveTo>
                  <a:pt x="48" y="776"/>
                </a:moveTo>
                <a:lnTo>
                  <a:pt x="24" y="752"/>
                </a:lnTo>
                <a:lnTo>
                  <a:pt x="1768" y="752"/>
                </a:lnTo>
                <a:lnTo>
                  <a:pt x="1744" y="776"/>
                </a:lnTo>
                <a:lnTo>
                  <a:pt x="1744" y="24"/>
                </a:lnTo>
                <a:lnTo>
                  <a:pt x="1768" y="48"/>
                </a:lnTo>
                <a:lnTo>
                  <a:pt x="24" y="48"/>
                </a:lnTo>
                <a:lnTo>
                  <a:pt x="48" y="24"/>
                </a:lnTo>
                <a:lnTo>
                  <a:pt x="48" y="776"/>
                </a:lnTo>
                <a:close/>
              </a:path>
            </a:pathLst>
          </a:custGeom>
          <a:solidFill>
            <a:srgbClr val="385D8A"/>
          </a:solidFill>
          <a:ln w="0">
            <a:solidFill>
              <a:srgbClr val="385D8A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565" name="Rectangle 63"/>
          <p:cNvSpPr>
            <a:spLocks noChangeArrowheads="1"/>
          </p:cNvSpPr>
          <p:nvPr/>
        </p:nvSpPr>
        <p:spPr bwMode="auto">
          <a:xfrm>
            <a:off x="5918200" y="4395788"/>
            <a:ext cx="104775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600">
                <a:solidFill>
                  <a:srgbClr val="000000"/>
                </a:solidFill>
                <a:latin typeface="Calibri" pitchFamily="34" charset="0"/>
              </a:rPr>
              <a:t>6</a:t>
            </a:r>
            <a:endParaRPr lang="fr-FR" sz="1100"/>
          </a:p>
        </p:txBody>
      </p:sp>
      <p:sp>
        <p:nvSpPr>
          <p:cNvPr id="2101" name="Rectangle 64"/>
          <p:cNvSpPr>
            <a:spLocks noChangeArrowheads="1"/>
          </p:cNvSpPr>
          <p:nvPr/>
        </p:nvSpPr>
        <p:spPr bwMode="auto">
          <a:xfrm>
            <a:off x="1836359" y="4334799"/>
            <a:ext cx="798946" cy="365766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fr-FR" sz="1100">
              <a:latin typeface="Calibri" pitchFamily="34" charset="0"/>
            </a:endParaRPr>
          </a:p>
        </p:txBody>
      </p:sp>
      <p:sp>
        <p:nvSpPr>
          <p:cNvPr id="20569" name="Freeform 65"/>
          <p:cNvSpPr>
            <a:spLocks noEditPoints="1"/>
          </p:cNvSpPr>
          <p:nvPr/>
        </p:nvSpPr>
        <p:spPr bwMode="auto">
          <a:xfrm>
            <a:off x="1798638" y="4324350"/>
            <a:ext cx="820737" cy="388938"/>
          </a:xfrm>
          <a:custGeom>
            <a:avLst/>
            <a:gdLst>
              <a:gd name="T0" fmla="*/ 0 w 1792"/>
              <a:gd name="T1" fmla="*/ 2147483647 h 800"/>
              <a:gd name="T2" fmla="*/ 2147483647 w 1792"/>
              <a:gd name="T3" fmla="*/ 0 h 800"/>
              <a:gd name="T4" fmla="*/ 2147483647 w 1792"/>
              <a:gd name="T5" fmla="*/ 0 h 800"/>
              <a:gd name="T6" fmla="*/ 2147483647 w 1792"/>
              <a:gd name="T7" fmla="*/ 2147483647 h 800"/>
              <a:gd name="T8" fmla="*/ 2147483647 w 1792"/>
              <a:gd name="T9" fmla="*/ 2147483647 h 800"/>
              <a:gd name="T10" fmla="*/ 2147483647 w 1792"/>
              <a:gd name="T11" fmla="*/ 2147483647 h 800"/>
              <a:gd name="T12" fmla="*/ 2147483647 w 1792"/>
              <a:gd name="T13" fmla="*/ 2147483647 h 800"/>
              <a:gd name="T14" fmla="*/ 0 w 1792"/>
              <a:gd name="T15" fmla="*/ 2147483647 h 800"/>
              <a:gd name="T16" fmla="*/ 0 w 1792"/>
              <a:gd name="T17" fmla="*/ 2147483647 h 800"/>
              <a:gd name="T18" fmla="*/ 2147483647 w 1792"/>
              <a:gd name="T19" fmla="*/ 2147483647 h 800"/>
              <a:gd name="T20" fmla="*/ 2147483647 w 1792"/>
              <a:gd name="T21" fmla="*/ 2147483647 h 800"/>
              <a:gd name="T22" fmla="*/ 2147483647 w 1792"/>
              <a:gd name="T23" fmla="*/ 2147483647 h 800"/>
              <a:gd name="T24" fmla="*/ 2147483647 w 1792"/>
              <a:gd name="T25" fmla="*/ 2147483647 h 800"/>
              <a:gd name="T26" fmla="*/ 2147483647 w 1792"/>
              <a:gd name="T27" fmla="*/ 2147483647 h 800"/>
              <a:gd name="T28" fmla="*/ 2147483647 w 1792"/>
              <a:gd name="T29" fmla="*/ 2147483647 h 800"/>
              <a:gd name="T30" fmla="*/ 2147483647 w 1792"/>
              <a:gd name="T31" fmla="*/ 2147483647 h 800"/>
              <a:gd name="T32" fmla="*/ 2147483647 w 1792"/>
              <a:gd name="T33" fmla="*/ 2147483647 h 800"/>
              <a:gd name="T34" fmla="*/ 2147483647 w 1792"/>
              <a:gd name="T35" fmla="*/ 2147483647 h 8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92"/>
              <a:gd name="T55" fmla="*/ 0 h 800"/>
              <a:gd name="T56" fmla="*/ 1792 w 1792"/>
              <a:gd name="T57" fmla="*/ 800 h 80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92" h="800">
                <a:moveTo>
                  <a:pt x="0" y="24"/>
                </a:moveTo>
                <a:cubicBezTo>
                  <a:pt x="0" y="11"/>
                  <a:pt x="11" y="0"/>
                  <a:pt x="24" y="0"/>
                </a:cubicBezTo>
                <a:lnTo>
                  <a:pt x="1768" y="0"/>
                </a:lnTo>
                <a:cubicBezTo>
                  <a:pt x="1782" y="0"/>
                  <a:pt x="1792" y="11"/>
                  <a:pt x="1792" y="24"/>
                </a:cubicBezTo>
                <a:lnTo>
                  <a:pt x="1792" y="776"/>
                </a:lnTo>
                <a:cubicBezTo>
                  <a:pt x="1792" y="790"/>
                  <a:pt x="1782" y="800"/>
                  <a:pt x="1768" y="800"/>
                </a:cubicBezTo>
                <a:lnTo>
                  <a:pt x="24" y="800"/>
                </a:lnTo>
                <a:cubicBezTo>
                  <a:pt x="11" y="800"/>
                  <a:pt x="0" y="790"/>
                  <a:pt x="0" y="776"/>
                </a:cubicBezTo>
                <a:lnTo>
                  <a:pt x="0" y="24"/>
                </a:lnTo>
                <a:close/>
                <a:moveTo>
                  <a:pt x="48" y="776"/>
                </a:moveTo>
                <a:lnTo>
                  <a:pt x="24" y="752"/>
                </a:lnTo>
                <a:lnTo>
                  <a:pt x="1768" y="752"/>
                </a:lnTo>
                <a:lnTo>
                  <a:pt x="1744" y="776"/>
                </a:lnTo>
                <a:lnTo>
                  <a:pt x="1744" y="24"/>
                </a:lnTo>
                <a:lnTo>
                  <a:pt x="1768" y="48"/>
                </a:lnTo>
                <a:lnTo>
                  <a:pt x="24" y="48"/>
                </a:lnTo>
                <a:lnTo>
                  <a:pt x="48" y="24"/>
                </a:lnTo>
                <a:lnTo>
                  <a:pt x="48" y="776"/>
                </a:lnTo>
                <a:close/>
              </a:path>
            </a:pathLst>
          </a:custGeom>
          <a:solidFill>
            <a:srgbClr val="385D8A"/>
          </a:solidFill>
          <a:ln w="0">
            <a:solidFill>
              <a:srgbClr val="385D8A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570" name="Rectangle 66"/>
          <p:cNvSpPr>
            <a:spLocks noChangeArrowheads="1"/>
          </p:cNvSpPr>
          <p:nvPr/>
        </p:nvSpPr>
        <p:spPr bwMode="auto">
          <a:xfrm>
            <a:off x="2130425" y="4398963"/>
            <a:ext cx="104775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600">
                <a:solidFill>
                  <a:srgbClr val="000000"/>
                </a:solidFill>
                <a:latin typeface="Calibri" pitchFamily="34" charset="0"/>
              </a:rPr>
              <a:t>2</a:t>
            </a:r>
            <a:endParaRPr lang="fr-FR" sz="1100"/>
          </a:p>
        </p:txBody>
      </p:sp>
      <p:sp>
        <p:nvSpPr>
          <p:cNvPr id="2104" name="Rectangle 67"/>
          <p:cNvSpPr>
            <a:spLocks noChangeArrowheads="1"/>
          </p:cNvSpPr>
          <p:nvPr/>
        </p:nvSpPr>
        <p:spPr bwMode="auto">
          <a:xfrm>
            <a:off x="905700" y="4335944"/>
            <a:ext cx="797857" cy="365766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fr-FR" sz="1100">
              <a:latin typeface="Calibri" pitchFamily="34" charset="0"/>
            </a:endParaRPr>
          </a:p>
        </p:txBody>
      </p:sp>
      <p:sp>
        <p:nvSpPr>
          <p:cNvPr id="20574" name="Freeform 68"/>
          <p:cNvSpPr>
            <a:spLocks noEditPoints="1"/>
          </p:cNvSpPr>
          <p:nvPr/>
        </p:nvSpPr>
        <p:spPr bwMode="auto">
          <a:xfrm>
            <a:off x="906463" y="4337050"/>
            <a:ext cx="820737" cy="388938"/>
          </a:xfrm>
          <a:custGeom>
            <a:avLst/>
            <a:gdLst>
              <a:gd name="T0" fmla="*/ 0 w 1792"/>
              <a:gd name="T1" fmla="*/ 2147483647 h 800"/>
              <a:gd name="T2" fmla="*/ 2147483647 w 1792"/>
              <a:gd name="T3" fmla="*/ 0 h 800"/>
              <a:gd name="T4" fmla="*/ 2147483647 w 1792"/>
              <a:gd name="T5" fmla="*/ 0 h 800"/>
              <a:gd name="T6" fmla="*/ 2147483647 w 1792"/>
              <a:gd name="T7" fmla="*/ 2147483647 h 800"/>
              <a:gd name="T8" fmla="*/ 2147483647 w 1792"/>
              <a:gd name="T9" fmla="*/ 2147483647 h 800"/>
              <a:gd name="T10" fmla="*/ 2147483647 w 1792"/>
              <a:gd name="T11" fmla="*/ 2147483647 h 800"/>
              <a:gd name="T12" fmla="*/ 2147483647 w 1792"/>
              <a:gd name="T13" fmla="*/ 2147483647 h 800"/>
              <a:gd name="T14" fmla="*/ 0 w 1792"/>
              <a:gd name="T15" fmla="*/ 2147483647 h 800"/>
              <a:gd name="T16" fmla="*/ 0 w 1792"/>
              <a:gd name="T17" fmla="*/ 2147483647 h 800"/>
              <a:gd name="T18" fmla="*/ 2147483647 w 1792"/>
              <a:gd name="T19" fmla="*/ 2147483647 h 800"/>
              <a:gd name="T20" fmla="*/ 2147483647 w 1792"/>
              <a:gd name="T21" fmla="*/ 2147483647 h 800"/>
              <a:gd name="T22" fmla="*/ 2147483647 w 1792"/>
              <a:gd name="T23" fmla="*/ 2147483647 h 800"/>
              <a:gd name="T24" fmla="*/ 2147483647 w 1792"/>
              <a:gd name="T25" fmla="*/ 2147483647 h 800"/>
              <a:gd name="T26" fmla="*/ 2147483647 w 1792"/>
              <a:gd name="T27" fmla="*/ 2147483647 h 800"/>
              <a:gd name="T28" fmla="*/ 2147483647 w 1792"/>
              <a:gd name="T29" fmla="*/ 2147483647 h 800"/>
              <a:gd name="T30" fmla="*/ 2147483647 w 1792"/>
              <a:gd name="T31" fmla="*/ 2147483647 h 800"/>
              <a:gd name="T32" fmla="*/ 2147483647 w 1792"/>
              <a:gd name="T33" fmla="*/ 2147483647 h 800"/>
              <a:gd name="T34" fmla="*/ 2147483647 w 1792"/>
              <a:gd name="T35" fmla="*/ 2147483647 h 8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92"/>
              <a:gd name="T55" fmla="*/ 0 h 800"/>
              <a:gd name="T56" fmla="*/ 1792 w 1792"/>
              <a:gd name="T57" fmla="*/ 800 h 80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92" h="800">
                <a:moveTo>
                  <a:pt x="0" y="24"/>
                </a:moveTo>
                <a:cubicBezTo>
                  <a:pt x="0" y="11"/>
                  <a:pt x="11" y="0"/>
                  <a:pt x="24" y="0"/>
                </a:cubicBezTo>
                <a:lnTo>
                  <a:pt x="1768" y="0"/>
                </a:lnTo>
                <a:cubicBezTo>
                  <a:pt x="1782" y="0"/>
                  <a:pt x="1792" y="11"/>
                  <a:pt x="1792" y="24"/>
                </a:cubicBezTo>
                <a:lnTo>
                  <a:pt x="1792" y="776"/>
                </a:lnTo>
                <a:cubicBezTo>
                  <a:pt x="1792" y="790"/>
                  <a:pt x="1782" y="800"/>
                  <a:pt x="1768" y="800"/>
                </a:cubicBezTo>
                <a:lnTo>
                  <a:pt x="24" y="800"/>
                </a:lnTo>
                <a:cubicBezTo>
                  <a:pt x="11" y="800"/>
                  <a:pt x="0" y="790"/>
                  <a:pt x="0" y="776"/>
                </a:cubicBezTo>
                <a:lnTo>
                  <a:pt x="0" y="24"/>
                </a:lnTo>
                <a:close/>
                <a:moveTo>
                  <a:pt x="48" y="776"/>
                </a:moveTo>
                <a:lnTo>
                  <a:pt x="24" y="752"/>
                </a:lnTo>
                <a:lnTo>
                  <a:pt x="1768" y="752"/>
                </a:lnTo>
                <a:lnTo>
                  <a:pt x="1744" y="776"/>
                </a:lnTo>
                <a:lnTo>
                  <a:pt x="1744" y="24"/>
                </a:lnTo>
                <a:lnTo>
                  <a:pt x="1768" y="48"/>
                </a:lnTo>
                <a:lnTo>
                  <a:pt x="24" y="48"/>
                </a:lnTo>
                <a:lnTo>
                  <a:pt x="48" y="24"/>
                </a:lnTo>
                <a:lnTo>
                  <a:pt x="48" y="776"/>
                </a:lnTo>
                <a:close/>
              </a:path>
            </a:pathLst>
          </a:custGeom>
          <a:solidFill>
            <a:srgbClr val="385D8A"/>
          </a:solidFill>
          <a:ln w="0">
            <a:solidFill>
              <a:srgbClr val="385D8A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575" name="Rectangle 69"/>
          <p:cNvSpPr>
            <a:spLocks noChangeArrowheads="1"/>
          </p:cNvSpPr>
          <p:nvPr/>
        </p:nvSpPr>
        <p:spPr bwMode="auto">
          <a:xfrm>
            <a:off x="1300163" y="4398963"/>
            <a:ext cx="103187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600">
                <a:solidFill>
                  <a:srgbClr val="000000"/>
                </a:solidFill>
                <a:latin typeface="Calibri" pitchFamily="34" charset="0"/>
              </a:rPr>
              <a:t>1</a:t>
            </a:r>
            <a:endParaRPr lang="fr-FR" sz="1100"/>
          </a:p>
        </p:txBody>
      </p:sp>
      <p:sp>
        <p:nvSpPr>
          <p:cNvPr id="20576" name="Freeform 70"/>
          <p:cNvSpPr>
            <a:spLocks noEditPoints="1"/>
          </p:cNvSpPr>
          <p:nvPr/>
        </p:nvSpPr>
        <p:spPr bwMode="auto">
          <a:xfrm>
            <a:off x="1139825" y="4806950"/>
            <a:ext cx="454025" cy="481013"/>
          </a:xfrm>
          <a:custGeom>
            <a:avLst/>
            <a:gdLst>
              <a:gd name="T0" fmla="*/ 2147483647 w 992"/>
              <a:gd name="T1" fmla="*/ 2147483647 h 991"/>
              <a:gd name="T2" fmla="*/ 2147483647 w 992"/>
              <a:gd name="T3" fmla="*/ 2147483647 h 991"/>
              <a:gd name="T4" fmla="*/ 2147483647 w 992"/>
              <a:gd name="T5" fmla="*/ 2147483647 h 991"/>
              <a:gd name="T6" fmla="*/ 2147483647 w 992"/>
              <a:gd name="T7" fmla="*/ 2147483647 h 991"/>
              <a:gd name="T8" fmla="*/ 2147483647 w 992"/>
              <a:gd name="T9" fmla="*/ 2147483647 h 991"/>
              <a:gd name="T10" fmla="*/ 2147483647 w 992"/>
              <a:gd name="T11" fmla="*/ 2147483647 h 991"/>
              <a:gd name="T12" fmla="*/ 2147483647 w 992"/>
              <a:gd name="T13" fmla="*/ 2147483647 h 991"/>
              <a:gd name="T14" fmla="*/ 2147483647 w 992"/>
              <a:gd name="T15" fmla="*/ 2147483647 h 991"/>
              <a:gd name="T16" fmla="*/ 2147483647 w 992"/>
              <a:gd name="T17" fmla="*/ 2147483647 h 991"/>
              <a:gd name="T18" fmla="*/ 2147483647 w 992"/>
              <a:gd name="T19" fmla="*/ 2147483647 h 991"/>
              <a:gd name="T20" fmla="*/ 2147483647 w 992"/>
              <a:gd name="T21" fmla="*/ 2147483647 h 991"/>
              <a:gd name="T22" fmla="*/ 2147483647 w 992"/>
              <a:gd name="T23" fmla="*/ 2147483647 h 991"/>
              <a:gd name="T24" fmla="*/ 2147483647 w 992"/>
              <a:gd name="T25" fmla="*/ 2147483647 h 991"/>
              <a:gd name="T26" fmla="*/ 2147483647 w 992"/>
              <a:gd name="T27" fmla="*/ 2147483647 h 991"/>
              <a:gd name="T28" fmla="*/ 2147483647 w 992"/>
              <a:gd name="T29" fmla="*/ 2147483647 h 991"/>
              <a:gd name="T30" fmla="*/ 2147483647 w 992"/>
              <a:gd name="T31" fmla="*/ 2147483647 h 991"/>
              <a:gd name="T32" fmla="*/ 2147483647 w 992"/>
              <a:gd name="T33" fmla="*/ 2147483647 h 991"/>
              <a:gd name="T34" fmla="*/ 2147483647 w 992"/>
              <a:gd name="T35" fmla="*/ 2147483647 h 991"/>
              <a:gd name="T36" fmla="*/ 2147483647 w 992"/>
              <a:gd name="T37" fmla="*/ 2147483647 h 991"/>
              <a:gd name="T38" fmla="*/ 2147483647 w 992"/>
              <a:gd name="T39" fmla="*/ 2147483647 h 991"/>
              <a:gd name="T40" fmla="*/ 2147483647 w 992"/>
              <a:gd name="T41" fmla="*/ 2147483647 h 991"/>
              <a:gd name="T42" fmla="*/ 2147483647 w 992"/>
              <a:gd name="T43" fmla="*/ 2147483647 h 991"/>
              <a:gd name="T44" fmla="*/ 2147483647 w 992"/>
              <a:gd name="T45" fmla="*/ 2147483647 h 991"/>
              <a:gd name="T46" fmla="*/ 2147483647 w 992"/>
              <a:gd name="T47" fmla="*/ 2147483647 h 991"/>
              <a:gd name="T48" fmla="*/ 2147483647 w 992"/>
              <a:gd name="T49" fmla="*/ 0 h 991"/>
              <a:gd name="T50" fmla="*/ 2147483647 w 992"/>
              <a:gd name="T51" fmla="*/ 2147483647 h 991"/>
              <a:gd name="T52" fmla="*/ 2147483647 w 992"/>
              <a:gd name="T53" fmla="*/ 2147483647 h 991"/>
              <a:gd name="T54" fmla="*/ 2147483647 w 992"/>
              <a:gd name="T55" fmla="*/ 2147483647 h 991"/>
              <a:gd name="T56" fmla="*/ 2147483647 w 992"/>
              <a:gd name="T57" fmla="*/ 2147483647 h 991"/>
              <a:gd name="T58" fmla="*/ 2147483647 w 992"/>
              <a:gd name="T59" fmla="*/ 2147483647 h 991"/>
              <a:gd name="T60" fmla="*/ 2147483647 w 992"/>
              <a:gd name="T61" fmla="*/ 2147483647 h 991"/>
              <a:gd name="T62" fmla="*/ 2147483647 w 992"/>
              <a:gd name="T63" fmla="*/ 2147483647 h 991"/>
              <a:gd name="T64" fmla="*/ 2147483647 w 992"/>
              <a:gd name="T65" fmla="*/ 2147483647 h 991"/>
              <a:gd name="T66" fmla="*/ 2147483647 w 992"/>
              <a:gd name="T67" fmla="*/ 2147483647 h 991"/>
              <a:gd name="T68" fmla="*/ 2147483647 w 992"/>
              <a:gd name="T69" fmla="*/ 2147483647 h 991"/>
              <a:gd name="T70" fmla="*/ 2147483647 w 992"/>
              <a:gd name="T71" fmla="*/ 2147483647 h 991"/>
              <a:gd name="T72" fmla="*/ 2147483647 w 992"/>
              <a:gd name="T73" fmla="*/ 2147483647 h 991"/>
              <a:gd name="T74" fmla="*/ 2147483647 w 992"/>
              <a:gd name="T75" fmla="*/ 2147483647 h 991"/>
              <a:gd name="T76" fmla="*/ 2147483647 w 992"/>
              <a:gd name="T77" fmla="*/ 2147483647 h 991"/>
              <a:gd name="T78" fmla="*/ 2147483647 w 992"/>
              <a:gd name="T79" fmla="*/ 2147483647 h 991"/>
              <a:gd name="T80" fmla="*/ 2147483647 w 992"/>
              <a:gd name="T81" fmla="*/ 2147483647 h 991"/>
              <a:gd name="T82" fmla="*/ 2147483647 w 992"/>
              <a:gd name="T83" fmla="*/ 2147483647 h 991"/>
              <a:gd name="T84" fmla="*/ 2147483647 w 992"/>
              <a:gd name="T85" fmla="*/ 2147483647 h 991"/>
              <a:gd name="T86" fmla="*/ 2147483647 w 992"/>
              <a:gd name="T87" fmla="*/ 2147483647 h 991"/>
              <a:gd name="T88" fmla="*/ 2147483647 w 992"/>
              <a:gd name="T89" fmla="*/ 2147483647 h 991"/>
              <a:gd name="T90" fmla="*/ 2147483647 w 992"/>
              <a:gd name="T91" fmla="*/ 2147483647 h 991"/>
              <a:gd name="T92" fmla="*/ 2147483647 w 992"/>
              <a:gd name="T93" fmla="*/ 2147483647 h 991"/>
              <a:gd name="T94" fmla="*/ 2147483647 w 992"/>
              <a:gd name="T95" fmla="*/ 2147483647 h 991"/>
              <a:gd name="T96" fmla="*/ 2147483647 w 992"/>
              <a:gd name="T97" fmla="*/ 2147483647 h 99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992"/>
              <a:gd name="T148" fmla="*/ 0 h 991"/>
              <a:gd name="T149" fmla="*/ 992 w 992"/>
              <a:gd name="T150" fmla="*/ 991 h 99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992" h="991">
                <a:moveTo>
                  <a:pt x="170" y="991"/>
                </a:moveTo>
                <a:lnTo>
                  <a:pt x="138" y="985"/>
                </a:lnTo>
                <a:cubicBezTo>
                  <a:pt x="137" y="985"/>
                  <a:pt x="136" y="985"/>
                  <a:pt x="135" y="984"/>
                </a:cubicBezTo>
                <a:lnTo>
                  <a:pt x="110" y="966"/>
                </a:lnTo>
                <a:cubicBezTo>
                  <a:pt x="109" y="965"/>
                  <a:pt x="108" y="965"/>
                  <a:pt x="108" y="964"/>
                </a:cubicBezTo>
                <a:lnTo>
                  <a:pt x="90" y="939"/>
                </a:lnTo>
                <a:cubicBezTo>
                  <a:pt x="89" y="938"/>
                  <a:pt x="89" y="937"/>
                  <a:pt x="89" y="936"/>
                </a:cubicBezTo>
                <a:lnTo>
                  <a:pt x="83" y="904"/>
                </a:lnTo>
                <a:cubicBezTo>
                  <a:pt x="83" y="903"/>
                  <a:pt x="82" y="903"/>
                  <a:pt x="82" y="902"/>
                </a:cubicBezTo>
                <a:lnTo>
                  <a:pt x="82" y="577"/>
                </a:lnTo>
                <a:lnTo>
                  <a:pt x="83" y="579"/>
                </a:lnTo>
                <a:lnTo>
                  <a:pt x="77" y="547"/>
                </a:lnTo>
                <a:lnTo>
                  <a:pt x="78" y="550"/>
                </a:lnTo>
                <a:lnTo>
                  <a:pt x="60" y="524"/>
                </a:lnTo>
                <a:lnTo>
                  <a:pt x="62" y="526"/>
                </a:lnTo>
                <a:lnTo>
                  <a:pt x="36" y="508"/>
                </a:lnTo>
                <a:lnTo>
                  <a:pt x="39" y="509"/>
                </a:lnTo>
                <a:lnTo>
                  <a:pt x="7" y="503"/>
                </a:lnTo>
                <a:cubicBezTo>
                  <a:pt x="3" y="503"/>
                  <a:pt x="0" y="499"/>
                  <a:pt x="0" y="495"/>
                </a:cubicBezTo>
                <a:cubicBezTo>
                  <a:pt x="0" y="492"/>
                  <a:pt x="3" y="488"/>
                  <a:pt x="7" y="488"/>
                </a:cubicBezTo>
                <a:lnTo>
                  <a:pt x="39" y="482"/>
                </a:lnTo>
                <a:lnTo>
                  <a:pt x="36" y="483"/>
                </a:lnTo>
                <a:lnTo>
                  <a:pt x="62" y="465"/>
                </a:lnTo>
                <a:lnTo>
                  <a:pt x="60" y="467"/>
                </a:lnTo>
                <a:lnTo>
                  <a:pt x="78" y="442"/>
                </a:lnTo>
                <a:lnTo>
                  <a:pt x="77" y="445"/>
                </a:lnTo>
                <a:lnTo>
                  <a:pt x="83" y="413"/>
                </a:lnTo>
                <a:lnTo>
                  <a:pt x="82" y="414"/>
                </a:lnTo>
                <a:lnTo>
                  <a:pt x="82" y="89"/>
                </a:lnTo>
                <a:cubicBezTo>
                  <a:pt x="82" y="89"/>
                  <a:pt x="83" y="88"/>
                  <a:pt x="83" y="88"/>
                </a:cubicBezTo>
                <a:lnTo>
                  <a:pt x="89" y="56"/>
                </a:lnTo>
                <a:cubicBezTo>
                  <a:pt x="89" y="55"/>
                  <a:pt x="89" y="54"/>
                  <a:pt x="90" y="53"/>
                </a:cubicBezTo>
                <a:lnTo>
                  <a:pt x="108" y="27"/>
                </a:lnTo>
                <a:cubicBezTo>
                  <a:pt x="108" y="26"/>
                  <a:pt x="109" y="25"/>
                  <a:pt x="110" y="25"/>
                </a:cubicBezTo>
                <a:lnTo>
                  <a:pt x="135" y="7"/>
                </a:lnTo>
                <a:cubicBezTo>
                  <a:pt x="136" y="6"/>
                  <a:pt x="137" y="6"/>
                  <a:pt x="138" y="6"/>
                </a:cubicBezTo>
                <a:lnTo>
                  <a:pt x="170" y="0"/>
                </a:lnTo>
                <a:lnTo>
                  <a:pt x="173" y="15"/>
                </a:lnTo>
                <a:lnTo>
                  <a:pt x="141" y="21"/>
                </a:lnTo>
                <a:lnTo>
                  <a:pt x="144" y="20"/>
                </a:lnTo>
                <a:lnTo>
                  <a:pt x="119" y="38"/>
                </a:lnTo>
                <a:lnTo>
                  <a:pt x="121" y="36"/>
                </a:lnTo>
                <a:lnTo>
                  <a:pt x="103" y="62"/>
                </a:lnTo>
                <a:lnTo>
                  <a:pt x="104" y="59"/>
                </a:lnTo>
                <a:lnTo>
                  <a:pt x="98" y="91"/>
                </a:lnTo>
                <a:lnTo>
                  <a:pt x="98" y="89"/>
                </a:lnTo>
                <a:lnTo>
                  <a:pt x="98" y="414"/>
                </a:lnTo>
                <a:cubicBezTo>
                  <a:pt x="98" y="415"/>
                  <a:pt x="98" y="415"/>
                  <a:pt x="98" y="416"/>
                </a:cubicBezTo>
                <a:lnTo>
                  <a:pt x="92" y="448"/>
                </a:lnTo>
                <a:cubicBezTo>
                  <a:pt x="92" y="449"/>
                  <a:pt x="92" y="450"/>
                  <a:pt x="91" y="451"/>
                </a:cubicBezTo>
                <a:lnTo>
                  <a:pt x="73" y="476"/>
                </a:lnTo>
                <a:cubicBezTo>
                  <a:pt x="72" y="477"/>
                  <a:pt x="72" y="478"/>
                  <a:pt x="71" y="478"/>
                </a:cubicBezTo>
                <a:lnTo>
                  <a:pt x="45" y="496"/>
                </a:lnTo>
                <a:cubicBezTo>
                  <a:pt x="44" y="497"/>
                  <a:pt x="43" y="497"/>
                  <a:pt x="42" y="497"/>
                </a:cubicBezTo>
                <a:lnTo>
                  <a:pt x="10" y="503"/>
                </a:lnTo>
                <a:lnTo>
                  <a:pt x="10" y="488"/>
                </a:lnTo>
                <a:lnTo>
                  <a:pt x="42" y="494"/>
                </a:lnTo>
                <a:cubicBezTo>
                  <a:pt x="43" y="494"/>
                  <a:pt x="44" y="494"/>
                  <a:pt x="45" y="495"/>
                </a:cubicBezTo>
                <a:lnTo>
                  <a:pt x="71" y="513"/>
                </a:lnTo>
                <a:cubicBezTo>
                  <a:pt x="72" y="513"/>
                  <a:pt x="73" y="514"/>
                  <a:pt x="73" y="515"/>
                </a:cubicBezTo>
                <a:lnTo>
                  <a:pt x="91" y="541"/>
                </a:lnTo>
                <a:cubicBezTo>
                  <a:pt x="92" y="542"/>
                  <a:pt x="92" y="543"/>
                  <a:pt x="92" y="544"/>
                </a:cubicBezTo>
                <a:lnTo>
                  <a:pt x="98" y="576"/>
                </a:lnTo>
                <a:cubicBezTo>
                  <a:pt x="98" y="576"/>
                  <a:pt x="98" y="577"/>
                  <a:pt x="98" y="577"/>
                </a:cubicBezTo>
                <a:lnTo>
                  <a:pt x="98" y="902"/>
                </a:lnTo>
                <a:lnTo>
                  <a:pt x="98" y="901"/>
                </a:lnTo>
                <a:lnTo>
                  <a:pt x="104" y="933"/>
                </a:lnTo>
                <a:lnTo>
                  <a:pt x="103" y="930"/>
                </a:lnTo>
                <a:lnTo>
                  <a:pt x="121" y="955"/>
                </a:lnTo>
                <a:lnTo>
                  <a:pt x="119" y="953"/>
                </a:lnTo>
                <a:lnTo>
                  <a:pt x="144" y="971"/>
                </a:lnTo>
                <a:lnTo>
                  <a:pt x="141" y="970"/>
                </a:lnTo>
                <a:lnTo>
                  <a:pt x="173" y="976"/>
                </a:lnTo>
                <a:lnTo>
                  <a:pt x="170" y="991"/>
                </a:lnTo>
                <a:close/>
                <a:moveTo>
                  <a:pt x="824" y="0"/>
                </a:moveTo>
                <a:lnTo>
                  <a:pt x="856" y="6"/>
                </a:lnTo>
                <a:cubicBezTo>
                  <a:pt x="857" y="6"/>
                  <a:pt x="858" y="6"/>
                  <a:pt x="859" y="7"/>
                </a:cubicBezTo>
                <a:lnTo>
                  <a:pt x="884" y="25"/>
                </a:lnTo>
                <a:cubicBezTo>
                  <a:pt x="885" y="25"/>
                  <a:pt x="886" y="26"/>
                  <a:pt x="886" y="27"/>
                </a:cubicBezTo>
                <a:lnTo>
                  <a:pt x="904" y="53"/>
                </a:lnTo>
                <a:cubicBezTo>
                  <a:pt x="905" y="54"/>
                  <a:pt x="905" y="55"/>
                  <a:pt x="905" y="56"/>
                </a:cubicBezTo>
                <a:lnTo>
                  <a:pt x="911" y="88"/>
                </a:lnTo>
                <a:cubicBezTo>
                  <a:pt x="911" y="88"/>
                  <a:pt x="911" y="89"/>
                  <a:pt x="911" y="89"/>
                </a:cubicBezTo>
                <a:lnTo>
                  <a:pt x="911" y="414"/>
                </a:lnTo>
                <a:lnTo>
                  <a:pt x="911" y="413"/>
                </a:lnTo>
                <a:lnTo>
                  <a:pt x="917" y="445"/>
                </a:lnTo>
                <a:lnTo>
                  <a:pt x="916" y="442"/>
                </a:lnTo>
                <a:lnTo>
                  <a:pt x="934" y="467"/>
                </a:lnTo>
                <a:lnTo>
                  <a:pt x="932" y="465"/>
                </a:lnTo>
                <a:lnTo>
                  <a:pt x="958" y="483"/>
                </a:lnTo>
                <a:lnTo>
                  <a:pt x="955" y="482"/>
                </a:lnTo>
                <a:lnTo>
                  <a:pt x="986" y="488"/>
                </a:lnTo>
                <a:cubicBezTo>
                  <a:pt x="990" y="488"/>
                  <a:pt x="992" y="492"/>
                  <a:pt x="992" y="495"/>
                </a:cubicBezTo>
                <a:cubicBezTo>
                  <a:pt x="992" y="499"/>
                  <a:pt x="990" y="503"/>
                  <a:pt x="986" y="503"/>
                </a:cubicBezTo>
                <a:lnTo>
                  <a:pt x="955" y="509"/>
                </a:lnTo>
                <a:lnTo>
                  <a:pt x="958" y="508"/>
                </a:lnTo>
                <a:lnTo>
                  <a:pt x="932" y="526"/>
                </a:lnTo>
                <a:lnTo>
                  <a:pt x="934" y="524"/>
                </a:lnTo>
                <a:lnTo>
                  <a:pt x="916" y="550"/>
                </a:lnTo>
                <a:lnTo>
                  <a:pt x="917" y="547"/>
                </a:lnTo>
                <a:lnTo>
                  <a:pt x="911" y="579"/>
                </a:lnTo>
                <a:lnTo>
                  <a:pt x="911" y="577"/>
                </a:lnTo>
                <a:lnTo>
                  <a:pt x="911" y="902"/>
                </a:lnTo>
                <a:cubicBezTo>
                  <a:pt x="911" y="903"/>
                  <a:pt x="911" y="903"/>
                  <a:pt x="911" y="904"/>
                </a:cubicBezTo>
                <a:lnTo>
                  <a:pt x="905" y="936"/>
                </a:lnTo>
                <a:cubicBezTo>
                  <a:pt x="905" y="937"/>
                  <a:pt x="905" y="938"/>
                  <a:pt x="904" y="939"/>
                </a:cubicBezTo>
                <a:lnTo>
                  <a:pt x="886" y="964"/>
                </a:lnTo>
                <a:cubicBezTo>
                  <a:pt x="885" y="965"/>
                  <a:pt x="885" y="965"/>
                  <a:pt x="884" y="966"/>
                </a:cubicBezTo>
                <a:lnTo>
                  <a:pt x="859" y="984"/>
                </a:lnTo>
                <a:cubicBezTo>
                  <a:pt x="858" y="985"/>
                  <a:pt x="857" y="985"/>
                  <a:pt x="856" y="985"/>
                </a:cubicBezTo>
                <a:lnTo>
                  <a:pt x="824" y="991"/>
                </a:lnTo>
                <a:lnTo>
                  <a:pt x="821" y="976"/>
                </a:lnTo>
                <a:lnTo>
                  <a:pt x="853" y="970"/>
                </a:lnTo>
                <a:lnTo>
                  <a:pt x="850" y="971"/>
                </a:lnTo>
                <a:lnTo>
                  <a:pt x="875" y="953"/>
                </a:lnTo>
                <a:lnTo>
                  <a:pt x="873" y="955"/>
                </a:lnTo>
                <a:lnTo>
                  <a:pt x="891" y="930"/>
                </a:lnTo>
                <a:lnTo>
                  <a:pt x="890" y="933"/>
                </a:lnTo>
                <a:lnTo>
                  <a:pt x="896" y="901"/>
                </a:lnTo>
                <a:lnTo>
                  <a:pt x="895" y="902"/>
                </a:lnTo>
                <a:lnTo>
                  <a:pt x="895" y="577"/>
                </a:lnTo>
                <a:cubicBezTo>
                  <a:pt x="895" y="577"/>
                  <a:pt x="896" y="576"/>
                  <a:pt x="896" y="576"/>
                </a:cubicBezTo>
                <a:lnTo>
                  <a:pt x="902" y="544"/>
                </a:lnTo>
                <a:cubicBezTo>
                  <a:pt x="902" y="543"/>
                  <a:pt x="902" y="542"/>
                  <a:pt x="903" y="541"/>
                </a:cubicBezTo>
                <a:lnTo>
                  <a:pt x="921" y="515"/>
                </a:lnTo>
                <a:cubicBezTo>
                  <a:pt x="921" y="514"/>
                  <a:pt x="922" y="513"/>
                  <a:pt x="923" y="513"/>
                </a:cubicBezTo>
                <a:lnTo>
                  <a:pt x="949" y="495"/>
                </a:lnTo>
                <a:cubicBezTo>
                  <a:pt x="950" y="494"/>
                  <a:pt x="951" y="494"/>
                  <a:pt x="952" y="494"/>
                </a:cubicBezTo>
                <a:lnTo>
                  <a:pt x="983" y="488"/>
                </a:lnTo>
                <a:lnTo>
                  <a:pt x="983" y="503"/>
                </a:lnTo>
                <a:lnTo>
                  <a:pt x="952" y="497"/>
                </a:lnTo>
                <a:cubicBezTo>
                  <a:pt x="951" y="497"/>
                  <a:pt x="950" y="497"/>
                  <a:pt x="949" y="496"/>
                </a:cubicBezTo>
                <a:lnTo>
                  <a:pt x="923" y="478"/>
                </a:lnTo>
                <a:cubicBezTo>
                  <a:pt x="922" y="478"/>
                  <a:pt x="922" y="477"/>
                  <a:pt x="921" y="476"/>
                </a:cubicBezTo>
                <a:lnTo>
                  <a:pt x="903" y="451"/>
                </a:lnTo>
                <a:cubicBezTo>
                  <a:pt x="902" y="450"/>
                  <a:pt x="902" y="449"/>
                  <a:pt x="902" y="448"/>
                </a:cubicBezTo>
                <a:lnTo>
                  <a:pt x="896" y="416"/>
                </a:lnTo>
                <a:cubicBezTo>
                  <a:pt x="896" y="415"/>
                  <a:pt x="895" y="415"/>
                  <a:pt x="895" y="414"/>
                </a:cubicBezTo>
                <a:lnTo>
                  <a:pt x="895" y="89"/>
                </a:lnTo>
                <a:lnTo>
                  <a:pt x="896" y="91"/>
                </a:lnTo>
                <a:lnTo>
                  <a:pt x="890" y="59"/>
                </a:lnTo>
                <a:lnTo>
                  <a:pt x="891" y="62"/>
                </a:lnTo>
                <a:lnTo>
                  <a:pt x="873" y="36"/>
                </a:lnTo>
                <a:lnTo>
                  <a:pt x="875" y="38"/>
                </a:lnTo>
                <a:lnTo>
                  <a:pt x="850" y="20"/>
                </a:lnTo>
                <a:lnTo>
                  <a:pt x="853" y="21"/>
                </a:lnTo>
                <a:lnTo>
                  <a:pt x="821" y="15"/>
                </a:lnTo>
                <a:lnTo>
                  <a:pt x="824" y="0"/>
                </a:lnTo>
                <a:close/>
              </a:path>
            </a:pathLst>
          </a:custGeom>
          <a:solidFill>
            <a:srgbClr val="4A7EBB"/>
          </a:solidFill>
          <a:ln w="0">
            <a:solidFill>
              <a:srgbClr val="4A7EBB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577" name="Freeform 71"/>
          <p:cNvSpPr>
            <a:spLocks noEditPoints="1"/>
          </p:cNvSpPr>
          <p:nvPr/>
        </p:nvSpPr>
        <p:spPr bwMode="auto">
          <a:xfrm>
            <a:off x="2943225" y="4819650"/>
            <a:ext cx="461963" cy="481013"/>
          </a:xfrm>
          <a:custGeom>
            <a:avLst/>
            <a:gdLst>
              <a:gd name="T0" fmla="*/ 2147483647 w 1008"/>
              <a:gd name="T1" fmla="*/ 2147483647 h 991"/>
              <a:gd name="T2" fmla="*/ 2147483647 w 1008"/>
              <a:gd name="T3" fmla="*/ 2147483647 h 991"/>
              <a:gd name="T4" fmla="*/ 2147483647 w 1008"/>
              <a:gd name="T5" fmla="*/ 2147483647 h 991"/>
              <a:gd name="T6" fmla="*/ 2147483647 w 1008"/>
              <a:gd name="T7" fmla="*/ 2147483647 h 991"/>
              <a:gd name="T8" fmla="*/ 2147483647 w 1008"/>
              <a:gd name="T9" fmla="*/ 2147483647 h 991"/>
              <a:gd name="T10" fmla="*/ 2147483647 w 1008"/>
              <a:gd name="T11" fmla="*/ 2147483647 h 991"/>
              <a:gd name="T12" fmla="*/ 2147483647 w 1008"/>
              <a:gd name="T13" fmla="*/ 2147483647 h 991"/>
              <a:gd name="T14" fmla="*/ 2147483647 w 1008"/>
              <a:gd name="T15" fmla="*/ 2147483647 h 991"/>
              <a:gd name="T16" fmla="*/ 2147483647 w 1008"/>
              <a:gd name="T17" fmla="*/ 2147483647 h 991"/>
              <a:gd name="T18" fmla="*/ 2147483647 w 1008"/>
              <a:gd name="T19" fmla="*/ 2147483647 h 991"/>
              <a:gd name="T20" fmla="*/ 2147483647 w 1008"/>
              <a:gd name="T21" fmla="*/ 2147483647 h 991"/>
              <a:gd name="T22" fmla="*/ 2147483647 w 1008"/>
              <a:gd name="T23" fmla="*/ 2147483647 h 991"/>
              <a:gd name="T24" fmla="*/ 2147483647 w 1008"/>
              <a:gd name="T25" fmla="*/ 2147483647 h 991"/>
              <a:gd name="T26" fmla="*/ 2147483647 w 1008"/>
              <a:gd name="T27" fmla="*/ 2147483647 h 991"/>
              <a:gd name="T28" fmla="*/ 2147483647 w 1008"/>
              <a:gd name="T29" fmla="*/ 2147483647 h 991"/>
              <a:gd name="T30" fmla="*/ 2147483647 w 1008"/>
              <a:gd name="T31" fmla="*/ 2147483647 h 991"/>
              <a:gd name="T32" fmla="*/ 2147483647 w 1008"/>
              <a:gd name="T33" fmla="*/ 2147483647 h 991"/>
              <a:gd name="T34" fmla="*/ 2147483647 w 1008"/>
              <a:gd name="T35" fmla="*/ 2147483647 h 991"/>
              <a:gd name="T36" fmla="*/ 2147483647 w 1008"/>
              <a:gd name="T37" fmla="*/ 2147483647 h 991"/>
              <a:gd name="T38" fmla="*/ 2147483647 w 1008"/>
              <a:gd name="T39" fmla="*/ 2147483647 h 991"/>
              <a:gd name="T40" fmla="*/ 2147483647 w 1008"/>
              <a:gd name="T41" fmla="*/ 2147483647 h 991"/>
              <a:gd name="T42" fmla="*/ 2147483647 w 1008"/>
              <a:gd name="T43" fmla="*/ 2147483647 h 991"/>
              <a:gd name="T44" fmla="*/ 2147483647 w 1008"/>
              <a:gd name="T45" fmla="*/ 2147483647 h 991"/>
              <a:gd name="T46" fmla="*/ 2147483647 w 1008"/>
              <a:gd name="T47" fmla="*/ 2147483647 h 991"/>
              <a:gd name="T48" fmla="*/ 2147483647 w 1008"/>
              <a:gd name="T49" fmla="*/ 0 h 991"/>
              <a:gd name="T50" fmla="*/ 2147483647 w 1008"/>
              <a:gd name="T51" fmla="*/ 2147483647 h 991"/>
              <a:gd name="T52" fmla="*/ 2147483647 w 1008"/>
              <a:gd name="T53" fmla="*/ 2147483647 h 991"/>
              <a:gd name="T54" fmla="*/ 2147483647 w 1008"/>
              <a:gd name="T55" fmla="*/ 2147483647 h 991"/>
              <a:gd name="T56" fmla="*/ 2147483647 w 1008"/>
              <a:gd name="T57" fmla="*/ 2147483647 h 991"/>
              <a:gd name="T58" fmla="*/ 2147483647 w 1008"/>
              <a:gd name="T59" fmla="*/ 2147483647 h 991"/>
              <a:gd name="T60" fmla="*/ 2147483647 w 1008"/>
              <a:gd name="T61" fmla="*/ 2147483647 h 991"/>
              <a:gd name="T62" fmla="*/ 2147483647 w 1008"/>
              <a:gd name="T63" fmla="*/ 2147483647 h 991"/>
              <a:gd name="T64" fmla="*/ 2147483647 w 1008"/>
              <a:gd name="T65" fmla="*/ 2147483647 h 991"/>
              <a:gd name="T66" fmla="*/ 2147483647 w 1008"/>
              <a:gd name="T67" fmla="*/ 2147483647 h 991"/>
              <a:gd name="T68" fmla="*/ 2147483647 w 1008"/>
              <a:gd name="T69" fmla="*/ 2147483647 h 991"/>
              <a:gd name="T70" fmla="*/ 2147483647 w 1008"/>
              <a:gd name="T71" fmla="*/ 2147483647 h 991"/>
              <a:gd name="T72" fmla="*/ 2147483647 w 1008"/>
              <a:gd name="T73" fmla="*/ 2147483647 h 991"/>
              <a:gd name="T74" fmla="*/ 2147483647 w 1008"/>
              <a:gd name="T75" fmla="*/ 2147483647 h 991"/>
              <a:gd name="T76" fmla="*/ 2147483647 w 1008"/>
              <a:gd name="T77" fmla="*/ 2147483647 h 991"/>
              <a:gd name="T78" fmla="*/ 2147483647 w 1008"/>
              <a:gd name="T79" fmla="*/ 2147483647 h 991"/>
              <a:gd name="T80" fmla="*/ 2147483647 w 1008"/>
              <a:gd name="T81" fmla="*/ 2147483647 h 991"/>
              <a:gd name="T82" fmla="*/ 2147483647 w 1008"/>
              <a:gd name="T83" fmla="*/ 2147483647 h 991"/>
              <a:gd name="T84" fmla="*/ 2147483647 w 1008"/>
              <a:gd name="T85" fmla="*/ 2147483647 h 991"/>
              <a:gd name="T86" fmla="*/ 2147483647 w 1008"/>
              <a:gd name="T87" fmla="*/ 2147483647 h 991"/>
              <a:gd name="T88" fmla="*/ 2147483647 w 1008"/>
              <a:gd name="T89" fmla="*/ 2147483647 h 991"/>
              <a:gd name="T90" fmla="*/ 2147483647 w 1008"/>
              <a:gd name="T91" fmla="*/ 2147483647 h 991"/>
              <a:gd name="T92" fmla="*/ 2147483647 w 1008"/>
              <a:gd name="T93" fmla="*/ 2147483647 h 991"/>
              <a:gd name="T94" fmla="*/ 2147483647 w 1008"/>
              <a:gd name="T95" fmla="*/ 2147483647 h 991"/>
              <a:gd name="T96" fmla="*/ 2147483647 w 1008"/>
              <a:gd name="T97" fmla="*/ 2147483647 h 99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008"/>
              <a:gd name="T148" fmla="*/ 0 h 991"/>
              <a:gd name="T149" fmla="*/ 1008 w 1008"/>
              <a:gd name="T150" fmla="*/ 991 h 99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008" h="991">
                <a:moveTo>
                  <a:pt x="170" y="991"/>
                </a:moveTo>
                <a:lnTo>
                  <a:pt x="138" y="985"/>
                </a:lnTo>
                <a:cubicBezTo>
                  <a:pt x="137" y="985"/>
                  <a:pt x="136" y="985"/>
                  <a:pt x="135" y="984"/>
                </a:cubicBezTo>
                <a:lnTo>
                  <a:pt x="110" y="966"/>
                </a:lnTo>
                <a:cubicBezTo>
                  <a:pt x="109" y="965"/>
                  <a:pt x="108" y="965"/>
                  <a:pt x="108" y="964"/>
                </a:cubicBezTo>
                <a:lnTo>
                  <a:pt x="90" y="939"/>
                </a:lnTo>
                <a:cubicBezTo>
                  <a:pt x="89" y="938"/>
                  <a:pt x="89" y="937"/>
                  <a:pt x="89" y="936"/>
                </a:cubicBezTo>
                <a:lnTo>
                  <a:pt x="83" y="904"/>
                </a:lnTo>
                <a:cubicBezTo>
                  <a:pt x="83" y="903"/>
                  <a:pt x="82" y="903"/>
                  <a:pt x="82" y="902"/>
                </a:cubicBezTo>
                <a:lnTo>
                  <a:pt x="82" y="577"/>
                </a:lnTo>
                <a:lnTo>
                  <a:pt x="83" y="579"/>
                </a:lnTo>
                <a:lnTo>
                  <a:pt x="77" y="547"/>
                </a:lnTo>
                <a:lnTo>
                  <a:pt x="78" y="550"/>
                </a:lnTo>
                <a:lnTo>
                  <a:pt x="60" y="524"/>
                </a:lnTo>
                <a:lnTo>
                  <a:pt x="62" y="526"/>
                </a:lnTo>
                <a:lnTo>
                  <a:pt x="36" y="508"/>
                </a:lnTo>
                <a:lnTo>
                  <a:pt x="39" y="509"/>
                </a:lnTo>
                <a:lnTo>
                  <a:pt x="7" y="503"/>
                </a:lnTo>
                <a:cubicBezTo>
                  <a:pt x="3" y="503"/>
                  <a:pt x="0" y="499"/>
                  <a:pt x="0" y="495"/>
                </a:cubicBezTo>
                <a:cubicBezTo>
                  <a:pt x="0" y="492"/>
                  <a:pt x="3" y="488"/>
                  <a:pt x="7" y="488"/>
                </a:cubicBezTo>
                <a:lnTo>
                  <a:pt x="39" y="482"/>
                </a:lnTo>
                <a:lnTo>
                  <a:pt x="36" y="483"/>
                </a:lnTo>
                <a:lnTo>
                  <a:pt x="62" y="465"/>
                </a:lnTo>
                <a:lnTo>
                  <a:pt x="60" y="467"/>
                </a:lnTo>
                <a:lnTo>
                  <a:pt x="78" y="442"/>
                </a:lnTo>
                <a:lnTo>
                  <a:pt x="77" y="445"/>
                </a:lnTo>
                <a:lnTo>
                  <a:pt x="83" y="413"/>
                </a:lnTo>
                <a:lnTo>
                  <a:pt x="82" y="414"/>
                </a:lnTo>
                <a:lnTo>
                  <a:pt x="82" y="89"/>
                </a:lnTo>
                <a:cubicBezTo>
                  <a:pt x="82" y="89"/>
                  <a:pt x="83" y="88"/>
                  <a:pt x="83" y="88"/>
                </a:cubicBezTo>
                <a:lnTo>
                  <a:pt x="89" y="56"/>
                </a:lnTo>
                <a:cubicBezTo>
                  <a:pt x="89" y="55"/>
                  <a:pt x="89" y="54"/>
                  <a:pt x="90" y="53"/>
                </a:cubicBezTo>
                <a:lnTo>
                  <a:pt x="108" y="27"/>
                </a:lnTo>
                <a:cubicBezTo>
                  <a:pt x="108" y="26"/>
                  <a:pt x="109" y="25"/>
                  <a:pt x="110" y="25"/>
                </a:cubicBezTo>
                <a:lnTo>
                  <a:pt x="135" y="7"/>
                </a:lnTo>
                <a:cubicBezTo>
                  <a:pt x="136" y="6"/>
                  <a:pt x="137" y="6"/>
                  <a:pt x="138" y="6"/>
                </a:cubicBezTo>
                <a:lnTo>
                  <a:pt x="170" y="0"/>
                </a:lnTo>
                <a:lnTo>
                  <a:pt x="173" y="15"/>
                </a:lnTo>
                <a:lnTo>
                  <a:pt x="141" y="21"/>
                </a:lnTo>
                <a:lnTo>
                  <a:pt x="144" y="20"/>
                </a:lnTo>
                <a:lnTo>
                  <a:pt x="119" y="38"/>
                </a:lnTo>
                <a:lnTo>
                  <a:pt x="121" y="36"/>
                </a:lnTo>
                <a:lnTo>
                  <a:pt x="103" y="62"/>
                </a:lnTo>
                <a:lnTo>
                  <a:pt x="104" y="59"/>
                </a:lnTo>
                <a:lnTo>
                  <a:pt x="98" y="91"/>
                </a:lnTo>
                <a:lnTo>
                  <a:pt x="98" y="89"/>
                </a:lnTo>
                <a:lnTo>
                  <a:pt x="98" y="414"/>
                </a:lnTo>
                <a:cubicBezTo>
                  <a:pt x="98" y="415"/>
                  <a:pt x="98" y="415"/>
                  <a:pt x="98" y="416"/>
                </a:cubicBezTo>
                <a:lnTo>
                  <a:pt x="92" y="448"/>
                </a:lnTo>
                <a:cubicBezTo>
                  <a:pt x="92" y="449"/>
                  <a:pt x="92" y="450"/>
                  <a:pt x="91" y="451"/>
                </a:cubicBezTo>
                <a:lnTo>
                  <a:pt x="73" y="476"/>
                </a:lnTo>
                <a:cubicBezTo>
                  <a:pt x="72" y="477"/>
                  <a:pt x="72" y="478"/>
                  <a:pt x="71" y="478"/>
                </a:cubicBezTo>
                <a:lnTo>
                  <a:pt x="45" y="496"/>
                </a:lnTo>
                <a:cubicBezTo>
                  <a:pt x="44" y="497"/>
                  <a:pt x="43" y="497"/>
                  <a:pt x="42" y="497"/>
                </a:cubicBezTo>
                <a:lnTo>
                  <a:pt x="10" y="503"/>
                </a:lnTo>
                <a:lnTo>
                  <a:pt x="10" y="488"/>
                </a:lnTo>
                <a:lnTo>
                  <a:pt x="42" y="494"/>
                </a:lnTo>
                <a:cubicBezTo>
                  <a:pt x="43" y="494"/>
                  <a:pt x="44" y="494"/>
                  <a:pt x="45" y="495"/>
                </a:cubicBezTo>
                <a:lnTo>
                  <a:pt x="71" y="513"/>
                </a:lnTo>
                <a:cubicBezTo>
                  <a:pt x="72" y="513"/>
                  <a:pt x="73" y="514"/>
                  <a:pt x="73" y="515"/>
                </a:cubicBezTo>
                <a:lnTo>
                  <a:pt x="91" y="541"/>
                </a:lnTo>
                <a:cubicBezTo>
                  <a:pt x="92" y="542"/>
                  <a:pt x="92" y="543"/>
                  <a:pt x="92" y="544"/>
                </a:cubicBezTo>
                <a:lnTo>
                  <a:pt x="98" y="576"/>
                </a:lnTo>
                <a:cubicBezTo>
                  <a:pt x="98" y="576"/>
                  <a:pt x="98" y="577"/>
                  <a:pt x="98" y="577"/>
                </a:cubicBezTo>
                <a:lnTo>
                  <a:pt x="98" y="902"/>
                </a:lnTo>
                <a:lnTo>
                  <a:pt x="98" y="901"/>
                </a:lnTo>
                <a:lnTo>
                  <a:pt x="104" y="933"/>
                </a:lnTo>
                <a:lnTo>
                  <a:pt x="103" y="930"/>
                </a:lnTo>
                <a:lnTo>
                  <a:pt x="121" y="955"/>
                </a:lnTo>
                <a:lnTo>
                  <a:pt x="119" y="953"/>
                </a:lnTo>
                <a:lnTo>
                  <a:pt x="144" y="971"/>
                </a:lnTo>
                <a:lnTo>
                  <a:pt x="141" y="970"/>
                </a:lnTo>
                <a:lnTo>
                  <a:pt x="173" y="976"/>
                </a:lnTo>
                <a:lnTo>
                  <a:pt x="170" y="991"/>
                </a:lnTo>
                <a:close/>
                <a:moveTo>
                  <a:pt x="840" y="0"/>
                </a:moveTo>
                <a:lnTo>
                  <a:pt x="872" y="6"/>
                </a:lnTo>
                <a:cubicBezTo>
                  <a:pt x="873" y="6"/>
                  <a:pt x="874" y="6"/>
                  <a:pt x="875" y="7"/>
                </a:cubicBezTo>
                <a:lnTo>
                  <a:pt x="900" y="25"/>
                </a:lnTo>
                <a:cubicBezTo>
                  <a:pt x="901" y="25"/>
                  <a:pt x="902" y="26"/>
                  <a:pt x="902" y="27"/>
                </a:cubicBezTo>
                <a:lnTo>
                  <a:pt x="920" y="53"/>
                </a:lnTo>
                <a:cubicBezTo>
                  <a:pt x="921" y="54"/>
                  <a:pt x="921" y="55"/>
                  <a:pt x="921" y="56"/>
                </a:cubicBezTo>
                <a:lnTo>
                  <a:pt x="927" y="88"/>
                </a:lnTo>
                <a:cubicBezTo>
                  <a:pt x="927" y="88"/>
                  <a:pt x="927" y="89"/>
                  <a:pt x="927" y="89"/>
                </a:cubicBezTo>
                <a:lnTo>
                  <a:pt x="927" y="414"/>
                </a:lnTo>
                <a:lnTo>
                  <a:pt x="927" y="413"/>
                </a:lnTo>
                <a:lnTo>
                  <a:pt x="933" y="445"/>
                </a:lnTo>
                <a:lnTo>
                  <a:pt x="932" y="442"/>
                </a:lnTo>
                <a:lnTo>
                  <a:pt x="950" y="467"/>
                </a:lnTo>
                <a:lnTo>
                  <a:pt x="948" y="465"/>
                </a:lnTo>
                <a:lnTo>
                  <a:pt x="974" y="483"/>
                </a:lnTo>
                <a:lnTo>
                  <a:pt x="971" y="482"/>
                </a:lnTo>
                <a:lnTo>
                  <a:pt x="1002" y="488"/>
                </a:lnTo>
                <a:cubicBezTo>
                  <a:pt x="1006" y="488"/>
                  <a:pt x="1008" y="492"/>
                  <a:pt x="1008" y="495"/>
                </a:cubicBezTo>
                <a:cubicBezTo>
                  <a:pt x="1008" y="499"/>
                  <a:pt x="1006" y="503"/>
                  <a:pt x="1002" y="503"/>
                </a:cubicBezTo>
                <a:lnTo>
                  <a:pt x="971" y="509"/>
                </a:lnTo>
                <a:lnTo>
                  <a:pt x="974" y="508"/>
                </a:lnTo>
                <a:lnTo>
                  <a:pt x="948" y="526"/>
                </a:lnTo>
                <a:lnTo>
                  <a:pt x="950" y="524"/>
                </a:lnTo>
                <a:lnTo>
                  <a:pt x="932" y="550"/>
                </a:lnTo>
                <a:lnTo>
                  <a:pt x="933" y="547"/>
                </a:lnTo>
                <a:lnTo>
                  <a:pt x="927" y="579"/>
                </a:lnTo>
                <a:lnTo>
                  <a:pt x="927" y="577"/>
                </a:lnTo>
                <a:lnTo>
                  <a:pt x="927" y="902"/>
                </a:lnTo>
                <a:cubicBezTo>
                  <a:pt x="927" y="903"/>
                  <a:pt x="927" y="903"/>
                  <a:pt x="927" y="904"/>
                </a:cubicBezTo>
                <a:lnTo>
                  <a:pt x="921" y="936"/>
                </a:lnTo>
                <a:cubicBezTo>
                  <a:pt x="921" y="937"/>
                  <a:pt x="921" y="938"/>
                  <a:pt x="920" y="939"/>
                </a:cubicBezTo>
                <a:lnTo>
                  <a:pt x="902" y="964"/>
                </a:lnTo>
                <a:cubicBezTo>
                  <a:pt x="901" y="965"/>
                  <a:pt x="901" y="965"/>
                  <a:pt x="900" y="966"/>
                </a:cubicBezTo>
                <a:lnTo>
                  <a:pt x="875" y="984"/>
                </a:lnTo>
                <a:cubicBezTo>
                  <a:pt x="874" y="985"/>
                  <a:pt x="873" y="985"/>
                  <a:pt x="872" y="985"/>
                </a:cubicBezTo>
                <a:lnTo>
                  <a:pt x="840" y="991"/>
                </a:lnTo>
                <a:lnTo>
                  <a:pt x="837" y="976"/>
                </a:lnTo>
                <a:lnTo>
                  <a:pt x="869" y="970"/>
                </a:lnTo>
                <a:lnTo>
                  <a:pt x="866" y="971"/>
                </a:lnTo>
                <a:lnTo>
                  <a:pt x="891" y="953"/>
                </a:lnTo>
                <a:lnTo>
                  <a:pt x="889" y="955"/>
                </a:lnTo>
                <a:lnTo>
                  <a:pt x="907" y="930"/>
                </a:lnTo>
                <a:lnTo>
                  <a:pt x="906" y="933"/>
                </a:lnTo>
                <a:lnTo>
                  <a:pt x="912" y="901"/>
                </a:lnTo>
                <a:lnTo>
                  <a:pt x="911" y="902"/>
                </a:lnTo>
                <a:lnTo>
                  <a:pt x="911" y="577"/>
                </a:lnTo>
                <a:cubicBezTo>
                  <a:pt x="911" y="577"/>
                  <a:pt x="912" y="576"/>
                  <a:pt x="912" y="576"/>
                </a:cubicBezTo>
                <a:lnTo>
                  <a:pt x="918" y="544"/>
                </a:lnTo>
                <a:cubicBezTo>
                  <a:pt x="918" y="543"/>
                  <a:pt x="918" y="542"/>
                  <a:pt x="919" y="541"/>
                </a:cubicBezTo>
                <a:lnTo>
                  <a:pt x="937" y="515"/>
                </a:lnTo>
                <a:cubicBezTo>
                  <a:pt x="937" y="514"/>
                  <a:pt x="938" y="513"/>
                  <a:pt x="939" y="513"/>
                </a:cubicBezTo>
                <a:lnTo>
                  <a:pt x="965" y="495"/>
                </a:lnTo>
                <a:cubicBezTo>
                  <a:pt x="966" y="494"/>
                  <a:pt x="967" y="494"/>
                  <a:pt x="968" y="494"/>
                </a:cubicBezTo>
                <a:lnTo>
                  <a:pt x="999" y="488"/>
                </a:lnTo>
                <a:lnTo>
                  <a:pt x="999" y="503"/>
                </a:lnTo>
                <a:lnTo>
                  <a:pt x="968" y="497"/>
                </a:lnTo>
                <a:cubicBezTo>
                  <a:pt x="967" y="497"/>
                  <a:pt x="966" y="497"/>
                  <a:pt x="965" y="496"/>
                </a:cubicBezTo>
                <a:lnTo>
                  <a:pt x="939" y="478"/>
                </a:lnTo>
                <a:cubicBezTo>
                  <a:pt x="938" y="478"/>
                  <a:pt x="937" y="477"/>
                  <a:pt x="937" y="476"/>
                </a:cubicBezTo>
                <a:lnTo>
                  <a:pt x="919" y="451"/>
                </a:lnTo>
                <a:cubicBezTo>
                  <a:pt x="918" y="450"/>
                  <a:pt x="918" y="449"/>
                  <a:pt x="918" y="448"/>
                </a:cubicBezTo>
                <a:lnTo>
                  <a:pt x="912" y="416"/>
                </a:lnTo>
                <a:cubicBezTo>
                  <a:pt x="912" y="415"/>
                  <a:pt x="911" y="415"/>
                  <a:pt x="911" y="414"/>
                </a:cubicBezTo>
                <a:lnTo>
                  <a:pt x="911" y="89"/>
                </a:lnTo>
                <a:lnTo>
                  <a:pt x="912" y="91"/>
                </a:lnTo>
                <a:lnTo>
                  <a:pt x="906" y="59"/>
                </a:lnTo>
                <a:lnTo>
                  <a:pt x="907" y="62"/>
                </a:lnTo>
                <a:lnTo>
                  <a:pt x="889" y="36"/>
                </a:lnTo>
                <a:lnTo>
                  <a:pt x="891" y="38"/>
                </a:lnTo>
                <a:lnTo>
                  <a:pt x="866" y="20"/>
                </a:lnTo>
                <a:lnTo>
                  <a:pt x="869" y="21"/>
                </a:lnTo>
                <a:lnTo>
                  <a:pt x="837" y="15"/>
                </a:lnTo>
                <a:lnTo>
                  <a:pt x="840" y="0"/>
                </a:lnTo>
                <a:close/>
              </a:path>
            </a:pathLst>
          </a:custGeom>
          <a:solidFill>
            <a:srgbClr val="4A7EBB"/>
          </a:solidFill>
          <a:ln w="0">
            <a:solidFill>
              <a:srgbClr val="4A7EBB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578" name="Freeform 72"/>
          <p:cNvSpPr>
            <a:spLocks noEditPoints="1"/>
          </p:cNvSpPr>
          <p:nvPr/>
        </p:nvSpPr>
        <p:spPr bwMode="auto">
          <a:xfrm>
            <a:off x="4846638" y="4819650"/>
            <a:ext cx="454025" cy="481013"/>
          </a:xfrm>
          <a:custGeom>
            <a:avLst/>
            <a:gdLst>
              <a:gd name="T0" fmla="*/ 2147483647 w 992"/>
              <a:gd name="T1" fmla="*/ 2147483647 h 991"/>
              <a:gd name="T2" fmla="*/ 2147483647 w 992"/>
              <a:gd name="T3" fmla="*/ 2147483647 h 991"/>
              <a:gd name="T4" fmla="*/ 2147483647 w 992"/>
              <a:gd name="T5" fmla="*/ 2147483647 h 991"/>
              <a:gd name="T6" fmla="*/ 2147483647 w 992"/>
              <a:gd name="T7" fmla="*/ 2147483647 h 991"/>
              <a:gd name="T8" fmla="*/ 2147483647 w 992"/>
              <a:gd name="T9" fmla="*/ 2147483647 h 991"/>
              <a:gd name="T10" fmla="*/ 2147483647 w 992"/>
              <a:gd name="T11" fmla="*/ 2147483647 h 991"/>
              <a:gd name="T12" fmla="*/ 2147483647 w 992"/>
              <a:gd name="T13" fmla="*/ 2147483647 h 991"/>
              <a:gd name="T14" fmla="*/ 2147483647 w 992"/>
              <a:gd name="T15" fmla="*/ 2147483647 h 991"/>
              <a:gd name="T16" fmla="*/ 2147483647 w 992"/>
              <a:gd name="T17" fmla="*/ 2147483647 h 991"/>
              <a:gd name="T18" fmla="*/ 2147483647 w 992"/>
              <a:gd name="T19" fmla="*/ 2147483647 h 991"/>
              <a:gd name="T20" fmla="*/ 2147483647 w 992"/>
              <a:gd name="T21" fmla="*/ 2147483647 h 991"/>
              <a:gd name="T22" fmla="*/ 2147483647 w 992"/>
              <a:gd name="T23" fmla="*/ 2147483647 h 991"/>
              <a:gd name="T24" fmla="*/ 2147483647 w 992"/>
              <a:gd name="T25" fmla="*/ 2147483647 h 991"/>
              <a:gd name="T26" fmla="*/ 2147483647 w 992"/>
              <a:gd name="T27" fmla="*/ 2147483647 h 991"/>
              <a:gd name="T28" fmla="*/ 2147483647 w 992"/>
              <a:gd name="T29" fmla="*/ 2147483647 h 991"/>
              <a:gd name="T30" fmla="*/ 2147483647 w 992"/>
              <a:gd name="T31" fmla="*/ 2147483647 h 991"/>
              <a:gd name="T32" fmla="*/ 2147483647 w 992"/>
              <a:gd name="T33" fmla="*/ 2147483647 h 991"/>
              <a:gd name="T34" fmla="*/ 2147483647 w 992"/>
              <a:gd name="T35" fmla="*/ 2147483647 h 991"/>
              <a:gd name="T36" fmla="*/ 2147483647 w 992"/>
              <a:gd name="T37" fmla="*/ 2147483647 h 991"/>
              <a:gd name="T38" fmla="*/ 2147483647 w 992"/>
              <a:gd name="T39" fmla="*/ 2147483647 h 991"/>
              <a:gd name="T40" fmla="*/ 2147483647 w 992"/>
              <a:gd name="T41" fmla="*/ 2147483647 h 991"/>
              <a:gd name="T42" fmla="*/ 2147483647 w 992"/>
              <a:gd name="T43" fmla="*/ 2147483647 h 991"/>
              <a:gd name="T44" fmla="*/ 2147483647 w 992"/>
              <a:gd name="T45" fmla="*/ 2147483647 h 991"/>
              <a:gd name="T46" fmla="*/ 2147483647 w 992"/>
              <a:gd name="T47" fmla="*/ 2147483647 h 991"/>
              <a:gd name="T48" fmla="*/ 2147483647 w 992"/>
              <a:gd name="T49" fmla="*/ 0 h 991"/>
              <a:gd name="T50" fmla="*/ 2147483647 w 992"/>
              <a:gd name="T51" fmla="*/ 2147483647 h 991"/>
              <a:gd name="T52" fmla="*/ 2147483647 w 992"/>
              <a:gd name="T53" fmla="*/ 2147483647 h 991"/>
              <a:gd name="T54" fmla="*/ 2147483647 w 992"/>
              <a:gd name="T55" fmla="*/ 2147483647 h 991"/>
              <a:gd name="T56" fmla="*/ 2147483647 w 992"/>
              <a:gd name="T57" fmla="*/ 2147483647 h 991"/>
              <a:gd name="T58" fmla="*/ 2147483647 w 992"/>
              <a:gd name="T59" fmla="*/ 2147483647 h 991"/>
              <a:gd name="T60" fmla="*/ 2147483647 w 992"/>
              <a:gd name="T61" fmla="*/ 2147483647 h 991"/>
              <a:gd name="T62" fmla="*/ 2147483647 w 992"/>
              <a:gd name="T63" fmla="*/ 2147483647 h 991"/>
              <a:gd name="T64" fmla="*/ 2147483647 w 992"/>
              <a:gd name="T65" fmla="*/ 2147483647 h 991"/>
              <a:gd name="T66" fmla="*/ 2147483647 w 992"/>
              <a:gd name="T67" fmla="*/ 2147483647 h 991"/>
              <a:gd name="T68" fmla="*/ 2147483647 w 992"/>
              <a:gd name="T69" fmla="*/ 2147483647 h 991"/>
              <a:gd name="T70" fmla="*/ 2147483647 w 992"/>
              <a:gd name="T71" fmla="*/ 2147483647 h 991"/>
              <a:gd name="T72" fmla="*/ 2147483647 w 992"/>
              <a:gd name="T73" fmla="*/ 2147483647 h 991"/>
              <a:gd name="T74" fmla="*/ 2147483647 w 992"/>
              <a:gd name="T75" fmla="*/ 2147483647 h 991"/>
              <a:gd name="T76" fmla="*/ 2147483647 w 992"/>
              <a:gd name="T77" fmla="*/ 2147483647 h 991"/>
              <a:gd name="T78" fmla="*/ 2147483647 w 992"/>
              <a:gd name="T79" fmla="*/ 2147483647 h 991"/>
              <a:gd name="T80" fmla="*/ 2147483647 w 992"/>
              <a:gd name="T81" fmla="*/ 2147483647 h 991"/>
              <a:gd name="T82" fmla="*/ 2147483647 w 992"/>
              <a:gd name="T83" fmla="*/ 2147483647 h 991"/>
              <a:gd name="T84" fmla="*/ 2147483647 w 992"/>
              <a:gd name="T85" fmla="*/ 2147483647 h 991"/>
              <a:gd name="T86" fmla="*/ 2147483647 w 992"/>
              <a:gd name="T87" fmla="*/ 2147483647 h 991"/>
              <a:gd name="T88" fmla="*/ 2147483647 w 992"/>
              <a:gd name="T89" fmla="*/ 2147483647 h 991"/>
              <a:gd name="T90" fmla="*/ 2147483647 w 992"/>
              <a:gd name="T91" fmla="*/ 2147483647 h 991"/>
              <a:gd name="T92" fmla="*/ 2147483647 w 992"/>
              <a:gd name="T93" fmla="*/ 2147483647 h 991"/>
              <a:gd name="T94" fmla="*/ 2147483647 w 992"/>
              <a:gd name="T95" fmla="*/ 2147483647 h 991"/>
              <a:gd name="T96" fmla="*/ 2147483647 w 992"/>
              <a:gd name="T97" fmla="*/ 2147483647 h 99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992"/>
              <a:gd name="T148" fmla="*/ 0 h 991"/>
              <a:gd name="T149" fmla="*/ 992 w 992"/>
              <a:gd name="T150" fmla="*/ 991 h 99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992" h="991">
                <a:moveTo>
                  <a:pt x="170" y="991"/>
                </a:moveTo>
                <a:lnTo>
                  <a:pt x="138" y="985"/>
                </a:lnTo>
                <a:cubicBezTo>
                  <a:pt x="137" y="985"/>
                  <a:pt x="136" y="985"/>
                  <a:pt x="135" y="984"/>
                </a:cubicBezTo>
                <a:lnTo>
                  <a:pt x="110" y="966"/>
                </a:lnTo>
                <a:cubicBezTo>
                  <a:pt x="109" y="965"/>
                  <a:pt x="108" y="965"/>
                  <a:pt x="108" y="964"/>
                </a:cubicBezTo>
                <a:lnTo>
                  <a:pt x="90" y="939"/>
                </a:lnTo>
                <a:cubicBezTo>
                  <a:pt x="89" y="938"/>
                  <a:pt x="89" y="937"/>
                  <a:pt x="89" y="936"/>
                </a:cubicBezTo>
                <a:lnTo>
                  <a:pt x="83" y="904"/>
                </a:lnTo>
                <a:cubicBezTo>
                  <a:pt x="83" y="903"/>
                  <a:pt x="82" y="903"/>
                  <a:pt x="82" y="902"/>
                </a:cubicBezTo>
                <a:lnTo>
                  <a:pt x="82" y="577"/>
                </a:lnTo>
                <a:lnTo>
                  <a:pt x="83" y="579"/>
                </a:lnTo>
                <a:lnTo>
                  <a:pt x="77" y="547"/>
                </a:lnTo>
                <a:lnTo>
                  <a:pt x="78" y="550"/>
                </a:lnTo>
                <a:lnTo>
                  <a:pt x="60" y="524"/>
                </a:lnTo>
                <a:lnTo>
                  <a:pt x="62" y="526"/>
                </a:lnTo>
                <a:lnTo>
                  <a:pt x="36" y="508"/>
                </a:lnTo>
                <a:lnTo>
                  <a:pt x="39" y="509"/>
                </a:lnTo>
                <a:lnTo>
                  <a:pt x="7" y="503"/>
                </a:lnTo>
                <a:cubicBezTo>
                  <a:pt x="3" y="503"/>
                  <a:pt x="0" y="499"/>
                  <a:pt x="0" y="495"/>
                </a:cubicBezTo>
                <a:cubicBezTo>
                  <a:pt x="0" y="492"/>
                  <a:pt x="3" y="488"/>
                  <a:pt x="7" y="488"/>
                </a:cubicBezTo>
                <a:lnTo>
                  <a:pt x="39" y="482"/>
                </a:lnTo>
                <a:lnTo>
                  <a:pt x="36" y="483"/>
                </a:lnTo>
                <a:lnTo>
                  <a:pt x="62" y="465"/>
                </a:lnTo>
                <a:lnTo>
                  <a:pt x="60" y="467"/>
                </a:lnTo>
                <a:lnTo>
                  <a:pt x="78" y="442"/>
                </a:lnTo>
                <a:lnTo>
                  <a:pt x="77" y="445"/>
                </a:lnTo>
                <a:lnTo>
                  <a:pt x="83" y="413"/>
                </a:lnTo>
                <a:lnTo>
                  <a:pt x="82" y="414"/>
                </a:lnTo>
                <a:lnTo>
                  <a:pt x="82" y="89"/>
                </a:lnTo>
                <a:cubicBezTo>
                  <a:pt x="82" y="89"/>
                  <a:pt x="83" y="88"/>
                  <a:pt x="83" y="88"/>
                </a:cubicBezTo>
                <a:lnTo>
                  <a:pt x="89" y="56"/>
                </a:lnTo>
                <a:cubicBezTo>
                  <a:pt x="89" y="55"/>
                  <a:pt x="89" y="54"/>
                  <a:pt x="90" y="53"/>
                </a:cubicBezTo>
                <a:lnTo>
                  <a:pt x="108" y="27"/>
                </a:lnTo>
                <a:cubicBezTo>
                  <a:pt x="108" y="26"/>
                  <a:pt x="109" y="25"/>
                  <a:pt x="110" y="25"/>
                </a:cubicBezTo>
                <a:lnTo>
                  <a:pt x="135" y="7"/>
                </a:lnTo>
                <a:cubicBezTo>
                  <a:pt x="136" y="6"/>
                  <a:pt x="137" y="6"/>
                  <a:pt x="138" y="6"/>
                </a:cubicBezTo>
                <a:lnTo>
                  <a:pt x="170" y="0"/>
                </a:lnTo>
                <a:lnTo>
                  <a:pt x="173" y="15"/>
                </a:lnTo>
                <a:lnTo>
                  <a:pt x="141" y="21"/>
                </a:lnTo>
                <a:lnTo>
                  <a:pt x="144" y="20"/>
                </a:lnTo>
                <a:lnTo>
                  <a:pt x="119" y="38"/>
                </a:lnTo>
                <a:lnTo>
                  <a:pt x="121" y="36"/>
                </a:lnTo>
                <a:lnTo>
                  <a:pt x="103" y="62"/>
                </a:lnTo>
                <a:lnTo>
                  <a:pt x="104" y="59"/>
                </a:lnTo>
                <a:lnTo>
                  <a:pt x="98" y="91"/>
                </a:lnTo>
                <a:lnTo>
                  <a:pt x="98" y="89"/>
                </a:lnTo>
                <a:lnTo>
                  <a:pt x="98" y="414"/>
                </a:lnTo>
                <a:cubicBezTo>
                  <a:pt x="98" y="415"/>
                  <a:pt x="98" y="415"/>
                  <a:pt x="98" y="416"/>
                </a:cubicBezTo>
                <a:lnTo>
                  <a:pt x="92" y="448"/>
                </a:lnTo>
                <a:cubicBezTo>
                  <a:pt x="92" y="449"/>
                  <a:pt x="92" y="450"/>
                  <a:pt x="91" y="451"/>
                </a:cubicBezTo>
                <a:lnTo>
                  <a:pt x="73" y="476"/>
                </a:lnTo>
                <a:cubicBezTo>
                  <a:pt x="72" y="477"/>
                  <a:pt x="72" y="478"/>
                  <a:pt x="71" y="478"/>
                </a:cubicBezTo>
                <a:lnTo>
                  <a:pt x="45" y="496"/>
                </a:lnTo>
                <a:cubicBezTo>
                  <a:pt x="44" y="497"/>
                  <a:pt x="43" y="497"/>
                  <a:pt x="42" y="497"/>
                </a:cubicBezTo>
                <a:lnTo>
                  <a:pt x="10" y="503"/>
                </a:lnTo>
                <a:lnTo>
                  <a:pt x="10" y="488"/>
                </a:lnTo>
                <a:lnTo>
                  <a:pt x="42" y="494"/>
                </a:lnTo>
                <a:cubicBezTo>
                  <a:pt x="43" y="494"/>
                  <a:pt x="44" y="494"/>
                  <a:pt x="45" y="495"/>
                </a:cubicBezTo>
                <a:lnTo>
                  <a:pt x="71" y="513"/>
                </a:lnTo>
                <a:cubicBezTo>
                  <a:pt x="72" y="513"/>
                  <a:pt x="73" y="514"/>
                  <a:pt x="73" y="515"/>
                </a:cubicBezTo>
                <a:lnTo>
                  <a:pt x="91" y="541"/>
                </a:lnTo>
                <a:cubicBezTo>
                  <a:pt x="92" y="542"/>
                  <a:pt x="92" y="543"/>
                  <a:pt x="92" y="544"/>
                </a:cubicBezTo>
                <a:lnTo>
                  <a:pt x="98" y="576"/>
                </a:lnTo>
                <a:cubicBezTo>
                  <a:pt x="98" y="576"/>
                  <a:pt x="98" y="577"/>
                  <a:pt x="98" y="577"/>
                </a:cubicBezTo>
                <a:lnTo>
                  <a:pt x="98" y="902"/>
                </a:lnTo>
                <a:lnTo>
                  <a:pt x="98" y="901"/>
                </a:lnTo>
                <a:lnTo>
                  <a:pt x="104" y="933"/>
                </a:lnTo>
                <a:lnTo>
                  <a:pt x="103" y="930"/>
                </a:lnTo>
                <a:lnTo>
                  <a:pt x="121" y="955"/>
                </a:lnTo>
                <a:lnTo>
                  <a:pt x="119" y="953"/>
                </a:lnTo>
                <a:lnTo>
                  <a:pt x="144" y="971"/>
                </a:lnTo>
                <a:lnTo>
                  <a:pt x="141" y="970"/>
                </a:lnTo>
                <a:lnTo>
                  <a:pt x="173" y="976"/>
                </a:lnTo>
                <a:lnTo>
                  <a:pt x="170" y="991"/>
                </a:lnTo>
                <a:close/>
                <a:moveTo>
                  <a:pt x="824" y="0"/>
                </a:moveTo>
                <a:lnTo>
                  <a:pt x="856" y="6"/>
                </a:lnTo>
                <a:cubicBezTo>
                  <a:pt x="857" y="6"/>
                  <a:pt x="858" y="6"/>
                  <a:pt x="859" y="7"/>
                </a:cubicBezTo>
                <a:lnTo>
                  <a:pt x="884" y="25"/>
                </a:lnTo>
                <a:cubicBezTo>
                  <a:pt x="885" y="25"/>
                  <a:pt x="886" y="26"/>
                  <a:pt x="886" y="27"/>
                </a:cubicBezTo>
                <a:lnTo>
                  <a:pt x="904" y="53"/>
                </a:lnTo>
                <a:cubicBezTo>
                  <a:pt x="905" y="54"/>
                  <a:pt x="905" y="55"/>
                  <a:pt x="905" y="56"/>
                </a:cubicBezTo>
                <a:lnTo>
                  <a:pt x="911" y="88"/>
                </a:lnTo>
                <a:cubicBezTo>
                  <a:pt x="911" y="88"/>
                  <a:pt x="911" y="89"/>
                  <a:pt x="911" y="89"/>
                </a:cubicBezTo>
                <a:lnTo>
                  <a:pt x="911" y="414"/>
                </a:lnTo>
                <a:lnTo>
                  <a:pt x="911" y="413"/>
                </a:lnTo>
                <a:lnTo>
                  <a:pt x="917" y="445"/>
                </a:lnTo>
                <a:lnTo>
                  <a:pt x="916" y="442"/>
                </a:lnTo>
                <a:lnTo>
                  <a:pt x="934" y="467"/>
                </a:lnTo>
                <a:lnTo>
                  <a:pt x="932" y="465"/>
                </a:lnTo>
                <a:lnTo>
                  <a:pt x="958" y="483"/>
                </a:lnTo>
                <a:lnTo>
                  <a:pt x="955" y="482"/>
                </a:lnTo>
                <a:lnTo>
                  <a:pt x="986" y="488"/>
                </a:lnTo>
                <a:cubicBezTo>
                  <a:pt x="990" y="488"/>
                  <a:pt x="992" y="492"/>
                  <a:pt x="992" y="495"/>
                </a:cubicBezTo>
                <a:cubicBezTo>
                  <a:pt x="992" y="499"/>
                  <a:pt x="990" y="503"/>
                  <a:pt x="986" y="503"/>
                </a:cubicBezTo>
                <a:lnTo>
                  <a:pt x="955" y="509"/>
                </a:lnTo>
                <a:lnTo>
                  <a:pt x="958" y="508"/>
                </a:lnTo>
                <a:lnTo>
                  <a:pt x="932" y="526"/>
                </a:lnTo>
                <a:lnTo>
                  <a:pt x="934" y="524"/>
                </a:lnTo>
                <a:lnTo>
                  <a:pt x="916" y="550"/>
                </a:lnTo>
                <a:lnTo>
                  <a:pt x="917" y="547"/>
                </a:lnTo>
                <a:lnTo>
                  <a:pt x="911" y="579"/>
                </a:lnTo>
                <a:lnTo>
                  <a:pt x="911" y="577"/>
                </a:lnTo>
                <a:lnTo>
                  <a:pt x="911" y="902"/>
                </a:lnTo>
                <a:cubicBezTo>
                  <a:pt x="911" y="903"/>
                  <a:pt x="911" y="903"/>
                  <a:pt x="911" y="904"/>
                </a:cubicBezTo>
                <a:lnTo>
                  <a:pt x="905" y="936"/>
                </a:lnTo>
                <a:cubicBezTo>
                  <a:pt x="905" y="937"/>
                  <a:pt x="905" y="938"/>
                  <a:pt x="904" y="939"/>
                </a:cubicBezTo>
                <a:lnTo>
                  <a:pt x="886" y="964"/>
                </a:lnTo>
                <a:cubicBezTo>
                  <a:pt x="885" y="965"/>
                  <a:pt x="885" y="965"/>
                  <a:pt x="884" y="966"/>
                </a:cubicBezTo>
                <a:lnTo>
                  <a:pt x="859" y="984"/>
                </a:lnTo>
                <a:cubicBezTo>
                  <a:pt x="858" y="985"/>
                  <a:pt x="857" y="985"/>
                  <a:pt x="856" y="985"/>
                </a:cubicBezTo>
                <a:lnTo>
                  <a:pt x="824" y="991"/>
                </a:lnTo>
                <a:lnTo>
                  <a:pt x="821" y="976"/>
                </a:lnTo>
                <a:lnTo>
                  <a:pt x="853" y="970"/>
                </a:lnTo>
                <a:lnTo>
                  <a:pt x="850" y="971"/>
                </a:lnTo>
                <a:lnTo>
                  <a:pt x="875" y="953"/>
                </a:lnTo>
                <a:lnTo>
                  <a:pt x="873" y="955"/>
                </a:lnTo>
                <a:lnTo>
                  <a:pt x="891" y="930"/>
                </a:lnTo>
                <a:lnTo>
                  <a:pt x="890" y="933"/>
                </a:lnTo>
                <a:lnTo>
                  <a:pt x="896" y="901"/>
                </a:lnTo>
                <a:lnTo>
                  <a:pt x="895" y="902"/>
                </a:lnTo>
                <a:lnTo>
                  <a:pt x="895" y="577"/>
                </a:lnTo>
                <a:cubicBezTo>
                  <a:pt x="895" y="577"/>
                  <a:pt x="896" y="576"/>
                  <a:pt x="896" y="576"/>
                </a:cubicBezTo>
                <a:lnTo>
                  <a:pt x="902" y="544"/>
                </a:lnTo>
                <a:cubicBezTo>
                  <a:pt x="902" y="543"/>
                  <a:pt x="902" y="542"/>
                  <a:pt x="903" y="541"/>
                </a:cubicBezTo>
                <a:lnTo>
                  <a:pt x="921" y="515"/>
                </a:lnTo>
                <a:cubicBezTo>
                  <a:pt x="921" y="514"/>
                  <a:pt x="922" y="513"/>
                  <a:pt x="923" y="513"/>
                </a:cubicBezTo>
                <a:lnTo>
                  <a:pt x="949" y="495"/>
                </a:lnTo>
                <a:cubicBezTo>
                  <a:pt x="950" y="494"/>
                  <a:pt x="951" y="494"/>
                  <a:pt x="952" y="494"/>
                </a:cubicBezTo>
                <a:lnTo>
                  <a:pt x="983" y="488"/>
                </a:lnTo>
                <a:lnTo>
                  <a:pt x="983" y="503"/>
                </a:lnTo>
                <a:lnTo>
                  <a:pt x="952" y="497"/>
                </a:lnTo>
                <a:cubicBezTo>
                  <a:pt x="951" y="497"/>
                  <a:pt x="950" y="497"/>
                  <a:pt x="949" y="496"/>
                </a:cubicBezTo>
                <a:lnTo>
                  <a:pt x="923" y="478"/>
                </a:lnTo>
                <a:cubicBezTo>
                  <a:pt x="922" y="478"/>
                  <a:pt x="921" y="477"/>
                  <a:pt x="921" y="476"/>
                </a:cubicBezTo>
                <a:lnTo>
                  <a:pt x="903" y="451"/>
                </a:lnTo>
                <a:cubicBezTo>
                  <a:pt x="902" y="450"/>
                  <a:pt x="902" y="449"/>
                  <a:pt x="902" y="448"/>
                </a:cubicBezTo>
                <a:lnTo>
                  <a:pt x="896" y="416"/>
                </a:lnTo>
                <a:cubicBezTo>
                  <a:pt x="896" y="415"/>
                  <a:pt x="895" y="415"/>
                  <a:pt x="895" y="414"/>
                </a:cubicBezTo>
                <a:lnTo>
                  <a:pt x="895" y="89"/>
                </a:lnTo>
                <a:lnTo>
                  <a:pt x="896" y="91"/>
                </a:lnTo>
                <a:lnTo>
                  <a:pt x="890" y="59"/>
                </a:lnTo>
                <a:lnTo>
                  <a:pt x="891" y="62"/>
                </a:lnTo>
                <a:lnTo>
                  <a:pt x="873" y="36"/>
                </a:lnTo>
                <a:lnTo>
                  <a:pt x="875" y="38"/>
                </a:lnTo>
                <a:lnTo>
                  <a:pt x="850" y="20"/>
                </a:lnTo>
                <a:lnTo>
                  <a:pt x="853" y="21"/>
                </a:lnTo>
                <a:lnTo>
                  <a:pt x="821" y="15"/>
                </a:lnTo>
                <a:lnTo>
                  <a:pt x="824" y="0"/>
                </a:lnTo>
                <a:close/>
              </a:path>
            </a:pathLst>
          </a:custGeom>
          <a:solidFill>
            <a:srgbClr val="4A7EBB"/>
          </a:solidFill>
          <a:ln w="0">
            <a:solidFill>
              <a:srgbClr val="4A7EBB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579" name="Freeform 73"/>
          <p:cNvSpPr>
            <a:spLocks noEditPoints="1"/>
          </p:cNvSpPr>
          <p:nvPr/>
        </p:nvSpPr>
        <p:spPr bwMode="auto">
          <a:xfrm>
            <a:off x="3844925" y="4819650"/>
            <a:ext cx="454025" cy="481013"/>
          </a:xfrm>
          <a:custGeom>
            <a:avLst/>
            <a:gdLst>
              <a:gd name="T0" fmla="*/ 2147483647 w 992"/>
              <a:gd name="T1" fmla="*/ 2147483647 h 991"/>
              <a:gd name="T2" fmla="*/ 2147483647 w 992"/>
              <a:gd name="T3" fmla="*/ 2147483647 h 991"/>
              <a:gd name="T4" fmla="*/ 2147483647 w 992"/>
              <a:gd name="T5" fmla="*/ 2147483647 h 991"/>
              <a:gd name="T6" fmla="*/ 2147483647 w 992"/>
              <a:gd name="T7" fmla="*/ 2147483647 h 991"/>
              <a:gd name="T8" fmla="*/ 2147483647 w 992"/>
              <a:gd name="T9" fmla="*/ 2147483647 h 991"/>
              <a:gd name="T10" fmla="*/ 2147483647 w 992"/>
              <a:gd name="T11" fmla="*/ 2147483647 h 991"/>
              <a:gd name="T12" fmla="*/ 2147483647 w 992"/>
              <a:gd name="T13" fmla="*/ 2147483647 h 991"/>
              <a:gd name="T14" fmla="*/ 2147483647 w 992"/>
              <a:gd name="T15" fmla="*/ 2147483647 h 991"/>
              <a:gd name="T16" fmla="*/ 2147483647 w 992"/>
              <a:gd name="T17" fmla="*/ 2147483647 h 991"/>
              <a:gd name="T18" fmla="*/ 2147483647 w 992"/>
              <a:gd name="T19" fmla="*/ 2147483647 h 991"/>
              <a:gd name="T20" fmla="*/ 2147483647 w 992"/>
              <a:gd name="T21" fmla="*/ 2147483647 h 991"/>
              <a:gd name="T22" fmla="*/ 2147483647 w 992"/>
              <a:gd name="T23" fmla="*/ 2147483647 h 991"/>
              <a:gd name="T24" fmla="*/ 2147483647 w 992"/>
              <a:gd name="T25" fmla="*/ 2147483647 h 991"/>
              <a:gd name="T26" fmla="*/ 2147483647 w 992"/>
              <a:gd name="T27" fmla="*/ 2147483647 h 991"/>
              <a:gd name="T28" fmla="*/ 2147483647 w 992"/>
              <a:gd name="T29" fmla="*/ 2147483647 h 991"/>
              <a:gd name="T30" fmla="*/ 2147483647 w 992"/>
              <a:gd name="T31" fmla="*/ 2147483647 h 991"/>
              <a:gd name="T32" fmla="*/ 2147483647 w 992"/>
              <a:gd name="T33" fmla="*/ 2147483647 h 991"/>
              <a:gd name="T34" fmla="*/ 2147483647 w 992"/>
              <a:gd name="T35" fmla="*/ 2147483647 h 991"/>
              <a:gd name="T36" fmla="*/ 2147483647 w 992"/>
              <a:gd name="T37" fmla="*/ 2147483647 h 991"/>
              <a:gd name="T38" fmla="*/ 2147483647 w 992"/>
              <a:gd name="T39" fmla="*/ 2147483647 h 991"/>
              <a:gd name="T40" fmla="*/ 2147483647 w 992"/>
              <a:gd name="T41" fmla="*/ 2147483647 h 991"/>
              <a:gd name="T42" fmla="*/ 2147483647 w 992"/>
              <a:gd name="T43" fmla="*/ 2147483647 h 991"/>
              <a:gd name="T44" fmla="*/ 2147483647 w 992"/>
              <a:gd name="T45" fmla="*/ 2147483647 h 991"/>
              <a:gd name="T46" fmla="*/ 2147483647 w 992"/>
              <a:gd name="T47" fmla="*/ 2147483647 h 991"/>
              <a:gd name="T48" fmla="*/ 2147483647 w 992"/>
              <a:gd name="T49" fmla="*/ 0 h 991"/>
              <a:gd name="T50" fmla="*/ 2147483647 w 992"/>
              <a:gd name="T51" fmla="*/ 2147483647 h 991"/>
              <a:gd name="T52" fmla="*/ 2147483647 w 992"/>
              <a:gd name="T53" fmla="*/ 2147483647 h 991"/>
              <a:gd name="T54" fmla="*/ 2147483647 w 992"/>
              <a:gd name="T55" fmla="*/ 2147483647 h 991"/>
              <a:gd name="T56" fmla="*/ 2147483647 w 992"/>
              <a:gd name="T57" fmla="*/ 2147483647 h 991"/>
              <a:gd name="T58" fmla="*/ 2147483647 w 992"/>
              <a:gd name="T59" fmla="*/ 2147483647 h 991"/>
              <a:gd name="T60" fmla="*/ 2147483647 w 992"/>
              <a:gd name="T61" fmla="*/ 2147483647 h 991"/>
              <a:gd name="T62" fmla="*/ 2147483647 w 992"/>
              <a:gd name="T63" fmla="*/ 2147483647 h 991"/>
              <a:gd name="T64" fmla="*/ 2147483647 w 992"/>
              <a:gd name="T65" fmla="*/ 2147483647 h 991"/>
              <a:gd name="T66" fmla="*/ 2147483647 w 992"/>
              <a:gd name="T67" fmla="*/ 2147483647 h 991"/>
              <a:gd name="T68" fmla="*/ 2147483647 w 992"/>
              <a:gd name="T69" fmla="*/ 2147483647 h 991"/>
              <a:gd name="T70" fmla="*/ 2147483647 w 992"/>
              <a:gd name="T71" fmla="*/ 2147483647 h 991"/>
              <a:gd name="T72" fmla="*/ 2147483647 w 992"/>
              <a:gd name="T73" fmla="*/ 2147483647 h 991"/>
              <a:gd name="T74" fmla="*/ 2147483647 w 992"/>
              <a:gd name="T75" fmla="*/ 2147483647 h 991"/>
              <a:gd name="T76" fmla="*/ 2147483647 w 992"/>
              <a:gd name="T77" fmla="*/ 2147483647 h 991"/>
              <a:gd name="T78" fmla="*/ 2147483647 w 992"/>
              <a:gd name="T79" fmla="*/ 2147483647 h 991"/>
              <a:gd name="T80" fmla="*/ 2147483647 w 992"/>
              <a:gd name="T81" fmla="*/ 2147483647 h 991"/>
              <a:gd name="T82" fmla="*/ 2147483647 w 992"/>
              <a:gd name="T83" fmla="*/ 2147483647 h 991"/>
              <a:gd name="T84" fmla="*/ 2147483647 w 992"/>
              <a:gd name="T85" fmla="*/ 2147483647 h 991"/>
              <a:gd name="T86" fmla="*/ 2147483647 w 992"/>
              <a:gd name="T87" fmla="*/ 2147483647 h 991"/>
              <a:gd name="T88" fmla="*/ 2147483647 w 992"/>
              <a:gd name="T89" fmla="*/ 2147483647 h 991"/>
              <a:gd name="T90" fmla="*/ 2147483647 w 992"/>
              <a:gd name="T91" fmla="*/ 2147483647 h 991"/>
              <a:gd name="T92" fmla="*/ 2147483647 w 992"/>
              <a:gd name="T93" fmla="*/ 2147483647 h 991"/>
              <a:gd name="T94" fmla="*/ 2147483647 w 992"/>
              <a:gd name="T95" fmla="*/ 2147483647 h 991"/>
              <a:gd name="T96" fmla="*/ 2147483647 w 992"/>
              <a:gd name="T97" fmla="*/ 2147483647 h 99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992"/>
              <a:gd name="T148" fmla="*/ 0 h 991"/>
              <a:gd name="T149" fmla="*/ 992 w 992"/>
              <a:gd name="T150" fmla="*/ 991 h 99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992" h="991">
                <a:moveTo>
                  <a:pt x="170" y="991"/>
                </a:moveTo>
                <a:lnTo>
                  <a:pt x="138" y="985"/>
                </a:lnTo>
                <a:cubicBezTo>
                  <a:pt x="137" y="985"/>
                  <a:pt x="136" y="985"/>
                  <a:pt x="135" y="984"/>
                </a:cubicBezTo>
                <a:lnTo>
                  <a:pt x="110" y="966"/>
                </a:lnTo>
                <a:cubicBezTo>
                  <a:pt x="109" y="965"/>
                  <a:pt x="108" y="965"/>
                  <a:pt x="108" y="964"/>
                </a:cubicBezTo>
                <a:lnTo>
                  <a:pt x="90" y="939"/>
                </a:lnTo>
                <a:cubicBezTo>
                  <a:pt x="89" y="938"/>
                  <a:pt x="89" y="937"/>
                  <a:pt x="89" y="936"/>
                </a:cubicBezTo>
                <a:lnTo>
                  <a:pt x="83" y="904"/>
                </a:lnTo>
                <a:cubicBezTo>
                  <a:pt x="83" y="903"/>
                  <a:pt x="82" y="903"/>
                  <a:pt x="82" y="902"/>
                </a:cubicBezTo>
                <a:lnTo>
                  <a:pt x="82" y="577"/>
                </a:lnTo>
                <a:lnTo>
                  <a:pt x="83" y="579"/>
                </a:lnTo>
                <a:lnTo>
                  <a:pt x="77" y="547"/>
                </a:lnTo>
                <a:lnTo>
                  <a:pt x="78" y="550"/>
                </a:lnTo>
                <a:lnTo>
                  <a:pt x="60" y="524"/>
                </a:lnTo>
                <a:lnTo>
                  <a:pt x="62" y="526"/>
                </a:lnTo>
                <a:lnTo>
                  <a:pt x="36" y="508"/>
                </a:lnTo>
                <a:lnTo>
                  <a:pt x="39" y="509"/>
                </a:lnTo>
                <a:lnTo>
                  <a:pt x="7" y="503"/>
                </a:lnTo>
                <a:cubicBezTo>
                  <a:pt x="3" y="503"/>
                  <a:pt x="0" y="499"/>
                  <a:pt x="0" y="495"/>
                </a:cubicBezTo>
                <a:cubicBezTo>
                  <a:pt x="0" y="492"/>
                  <a:pt x="3" y="488"/>
                  <a:pt x="7" y="488"/>
                </a:cubicBezTo>
                <a:lnTo>
                  <a:pt x="39" y="482"/>
                </a:lnTo>
                <a:lnTo>
                  <a:pt x="36" y="483"/>
                </a:lnTo>
                <a:lnTo>
                  <a:pt x="62" y="465"/>
                </a:lnTo>
                <a:lnTo>
                  <a:pt x="60" y="467"/>
                </a:lnTo>
                <a:lnTo>
                  <a:pt x="78" y="442"/>
                </a:lnTo>
                <a:lnTo>
                  <a:pt x="77" y="445"/>
                </a:lnTo>
                <a:lnTo>
                  <a:pt x="83" y="413"/>
                </a:lnTo>
                <a:lnTo>
                  <a:pt x="82" y="414"/>
                </a:lnTo>
                <a:lnTo>
                  <a:pt x="82" y="89"/>
                </a:lnTo>
                <a:cubicBezTo>
                  <a:pt x="82" y="89"/>
                  <a:pt x="83" y="88"/>
                  <a:pt x="83" y="88"/>
                </a:cubicBezTo>
                <a:lnTo>
                  <a:pt x="89" y="56"/>
                </a:lnTo>
                <a:cubicBezTo>
                  <a:pt x="89" y="55"/>
                  <a:pt x="89" y="54"/>
                  <a:pt x="90" y="53"/>
                </a:cubicBezTo>
                <a:lnTo>
                  <a:pt x="108" y="27"/>
                </a:lnTo>
                <a:cubicBezTo>
                  <a:pt x="108" y="26"/>
                  <a:pt x="109" y="25"/>
                  <a:pt x="110" y="25"/>
                </a:cubicBezTo>
                <a:lnTo>
                  <a:pt x="135" y="7"/>
                </a:lnTo>
                <a:cubicBezTo>
                  <a:pt x="136" y="6"/>
                  <a:pt x="137" y="6"/>
                  <a:pt x="138" y="6"/>
                </a:cubicBezTo>
                <a:lnTo>
                  <a:pt x="170" y="0"/>
                </a:lnTo>
                <a:lnTo>
                  <a:pt x="173" y="15"/>
                </a:lnTo>
                <a:lnTo>
                  <a:pt x="141" y="21"/>
                </a:lnTo>
                <a:lnTo>
                  <a:pt x="144" y="20"/>
                </a:lnTo>
                <a:lnTo>
                  <a:pt x="119" y="38"/>
                </a:lnTo>
                <a:lnTo>
                  <a:pt x="121" y="36"/>
                </a:lnTo>
                <a:lnTo>
                  <a:pt x="103" y="62"/>
                </a:lnTo>
                <a:lnTo>
                  <a:pt x="104" y="59"/>
                </a:lnTo>
                <a:lnTo>
                  <a:pt x="98" y="91"/>
                </a:lnTo>
                <a:lnTo>
                  <a:pt x="98" y="89"/>
                </a:lnTo>
                <a:lnTo>
                  <a:pt x="98" y="414"/>
                </a:lnTo>
                <a:cubicBezTo>
                  <a:pt x="98" y="415"/>
                  <a:pt x="98" y="415"/>
                  <a:pt x="98" y="416"/>
                </a:cubicBezTo>
                <a:lnTo>
                  <a:pt x="92" y="448"/>
                </a:lnTo>
                <a:cubicBezTo>
                  <a:pt x="92" y="449"/>
                  <a:pt x="92" y="450"/>
                  <a:pt x="91" y="451"/>
                </a:cubicBezTo>
                <a:lnTo>
                  <a:pt x="73" y="476"/>
                </a:lnTo>
                <a:cubicBezTo>
                  <a:pt x="72" y="477"/>
                  <a:pt x="72" y="478"/>
                  <a:pt x="71" y="478"/>
                </a:cubicBezTo>
                <a:lnTo>
                  <a:pt x="45" y="496"/>
                </a:lnTo>
                <a:cubicBezTo>
                  <a:pt x="44" y="497"/>
                  <a:pt x="43" y="497"/>
                  <a:pt x="42" y="497"/>
                </a:cubicBezTo>
                <a:lnTo>
                  <a:pt x="10" y="503"/>
                </a:lnTo>
                <a:lnTo>
                  <a:pt x="10" y="488"/>
                </a:lnTo>
                <a:lnTo>
                  <a:pt x="42" y="494"/>
                </a:lnTo>
                <a:cubicBezTo>
                  <a:pt x="43" y="494"/>
                  <a:pt x="44" y="494"/>
                  <a:pt x="45" y="495"/>
                </a:cubicBezTo>
                <a:lnTo>
                  <a:pt x="71" y="513"/>
                </a:lnTo>
                <a:cubicBezTo>
                  <a:pt x="72" y="513"/>
                  <a:pt x="73" y="514"/>
                  <a:pt x="73" y="515"/>
                </a:cubicBezTo>
                <a:lnTo>
                  <a:pt x="91" y="541"/>
                </a:lnTo>
                <a:cubicBezTo>
                  <a:pt x="92" y="542"/>
                  <a:pt x="92" y="543"/>
                  <a:pt x="92" y="544"/>
                </a:cubicBezTo>
                <a:lnTo>
                  <a:pt x="98" y="576"/>
                </a:lnTo>
                <a:cubicBezTo>
                  <a:pt x="98" y="576"/>
                  <a:pt x="98" y="577"/>
                  <a:pt x="98" y="577"/>
                </a:cubicBezTo>
                <a:lnTo>
                  <a:pt x="98" y="902"/>
                </a:lnTo>
                <a:lnTo>
                  <a:pt x="98" y="901"/>
                </a:lnTo>
                <a:lnTo>
                  <a:pt x="104" y="933"/>
                </a:lnTo>
                <a:lnTo>
                  <a:pt x="103" y="930"/>
                </a:lnTo>
                <a:lnTo>
                  <a:pt x="121" y="955"/>
                </a:lnTo>
                <a:lnTo>
                  <a:pt x="119" y="953"/>
                </a:lnTo>
                <a:lnTo>
                  <a:pt x="144" y="971"/>
                </a:lnTo>
                <a:lnTo>
                  <a:pt x="141" y="970"/>
                </a:lnTo>
                <a:lnTo>
                  <a:pt x="173" y="976"/>
                </a:lnTo>
                <a:lnTo>
                  <a:pt x="170" y="991"/>
                </a:lnTo>
                <a:close/>
                <a:moveTo>
                  <a:pt x="824" y="0"/>
                </a:moveTo>
                <a:lnTo>
                  <a:pt x="856" y="6"/>
                </a:lnTo>
                <a:cubicBezTo>
                  <a:pt x="857" y="6"/>
                  <a:pt x="858" y="6"/>
                  <a:pt x="859" y="7"/>
                </a:cubicBezTo>
                <a:lnTo>
                  <a:pt x="884" y="25"/>
                </a:lnTo>
                <a:cubicBezTo>
                  <a:pt x="885" y="25"/>
                  <a:pt x="886" y="26"/>
                  <a:pt x="886" y="27"/>
                </a:cubicBezTo>
                <a:lnTo>
                  <a:pt x="904" y="53"/>
                </a:lnTo>
                <a:cubicBezTo>
                  <a:pt x="905" y="54"/>
                  <a:pt x="905" y="55"/>
                  <a:pt x="905" y="56"/>
                </a:cubicBezTo>
                <a:lnTo>
                  <a:pt x="911" y="88"/>
                </a:lnTo>
                <a:cubicBezTo>
                  <a:pt x="911" y="88"/>
                  <a:pt x="911" y="89"/>
                  <a:pt x="911" y="89"/>
                </a:cubicBezTo>
                <a:lnTo>
                  <a:pt x="911" y="414"/>
                </a:lnTo>
                <a:lnTo>
                  <a:pt x="911" y="413"/>
                </a:lnTo>
                <a:lnTo>
                  <a:pt x="917" y="445"/>
                </a:lnTo>
                <a:lnTo>
                  <a:pt x="916" y="442"/>
                </a:lnTo>
                <a:lnTo>
                  <a:pt x="934" y="467"/>
                </a:lnTo>
                <a:lnTo>
                  <a:pt x="932" y="465"/>
                </a:lnTo>
                <a:lnTo>
                  <a:pt x="958" y="483"/>
                </a:lnTo>
                <a:lnTo>
                  <a:pt x="955" y="482"/>
                </a:lnTo>
                <a:lnTo>
                  <a:pt x="986" y="488"/>
                </a:lnTo>
                <a:cubicBezTo>
                  <a:pt x="990" y="488"/>
                  <a:pt x="992" y="492"/>
                  <a:pt x="992" y="495"/>
                </a:cubicBezTo>
                <a:cubicBezTo>
                  <a:pt x="992" y="499"/>
                  <a:pt x="990" y="503"/>
                  <a:pt x="986" y="503"/>
                </a:cubicBezTo>
                <a:lnTo>
                  <a:pt x="955" y="509"/>
                </a:lnTo>
                <a:lnTo>
                  <a:pt x="958" y="508"/>
                </a:lnTo>
                <a:lnTo>
                  <a:pt x="932" y="526"/>
                </a:lnTo>
                <a:lnTo>
                  <a:pt x="934" y="524"/>
                </a:lnTo>
                <a:lnTo>
                  <a:pt x="916" y="550"/>
                </a:lnTo>
                <a:lnTo>
                  <a:pt x="917" y="547"/>
                </a:lnTo>
                <a:lnTo>
                  <a:pt x="911" y="579"/>
                </a:lnTo>
                <a:lnTo>
                  <a:pt x="911" y="577"/>
                </a:lnTo>
                <a:lnTo>
                  <a:pt x="911" y="902"/>
                </a:lnTo>
                <a:cubicBezTo>
                  <a:pt x="911" y="903"/>
                  <a:pt x="911" y="903"/>
                  <a:pt x="911" y="904"/>
                </a:cubicBezTo>
                <a:lnTo>
                  <a:pt x="905" y="936"/>
                </a:lnTo>
                <a:cubicBezTo>
                  <a:pt x="905" y="937"/>
                  <a:pt x="905" y="938"/>
                  <a:pt x="904" y="939"/>
                </a:cubicBezTo>
                <a:lnTo>
                  <a:pt x="886" y="964"/>
                </a:lnTo>
                <a:cubicBezTo>
                  <a:pt x="885" y="965"/>
                  <a:pt x="885" y="965"/>
                  <a:pt x="884" y="966"/>
                </a:cubicBezTo>
                <a:lnTo>
                  <a:pt x="859" y="984"/>
                </a:lnTo>
                <a:cubicBezTo>
                  <a:pt x="858" y="985"/>
                  <a:pt x="857" y="985"/>
                  <a:pt x="856" y="985"/>
                </a:cubicBezTo>
                <a:lnTo>
                  <a:pt x="824" y="991"/>
                </a:lnTo>
                <a:lnTo>
                  <a:pt x="821" y="976"/>
                </a:lnTo>
                <a:lnTo>
                  <a:pt x="853" y="970"/>
                </a:lnTo>
                <a:lnTo>
                  <a:pt x="850" y="971"/>
                </a:lnTo>
                <a:lnTo>
                  <a:pt x="875" y="953"/>
                </a:lnTo>
                <a:lnTo>
                  <a:pt x="873" y="955"/>
                </a:lnTo>
                <a:lnTo>
                  <a:pt x="891" y="930"/>
                </a:lnTo>
                <a:lnTo>
                  <a:pt x="890" y="933"/>
                </a:lnTo>
                <a:lnTo>
                  <a:pt x="896" y="901"/>
                </a:lnTo>
                <a:lnTo>
                  <a:pt x="895" y="902"/>
                </a:lnTo>
                <a:lnTo>
                  <a:pt x="895" y="577"/>
                </a:lnTo>
                <a:cubicBezTo>
                  <a:pt x="895" y="577"/>
                  <a:pt x="896" y="576"/>
                  <a:pt x="896" y="576"/>
                </a:cubicBezTo>
                <a:lnTo>
                  <a:pt x="902" y="544"/>
                </a:lnTo>
                <a:cubicBezTo>
                  <a:pt x="902" y="543"/>
                  <a:pt x="902" y="542"/>
                  <a:pt x="903" y="541"/>
                </a:cubicBezTo>
                <a:lnTo>
                  <a:pt x="921" y="515"/>
                </a:lnTo>
                <a:cubicBezTo>
                  <a:pt x="921" y="514"/>
                  <a:pt x="922" y="513"/>
                  <a:pt x="923" y="513"/>
                </a:cubicBezTo>
                <a:lnTo>
                  <a:pt x="949" y="495"/>
                </a:lnTo>
                <a:cubicBezTo>
                  <a:pt x="950" y="494"/>
                  <a:pt x="951" y="494"/>
                  <a:pt x="952" y="494"/>
                </a:cubicBezTo>
                <a:lnTo>
                  <a:pt x="983" y="488"/>
                </a:lnTo>
                <a:lnTo>
                  <a:pt x="983" y="503"/>
                </a:lnTo>
                <a:lnTo>
                  <a:pt x="952" y="497"/>
                </a:lnTo>
                <a:cubicBezTo>
                  <a:pt x="951" y="497"/>
                  <a:pt x="950" y="497"/>
                  <a:pt x="949" y="496"/>
                </a:cubicBezTo>
                <a:lnTo>
                  <a:pt x="923" y="478"/>
                </a:lnTo>
                <a:cubicBezTo>
                  <a:pt x="922" y="478"/>
                  <a:pt x="921" y="477"/>
                  <a:pt x="921" y="476"/>
                </a:cubicBezTo>
                <a:lnTo>
                  <a:pt x="903" y="451"/>
                </a:lnTo>
                <a:cubicBezTo>
                  <a:pt x="902" y="450"/>
                  <a:pt x="902" y="449"/>
                  <a:pt x="902" y="448"/>
                </a:cubicBezTo>
                <a:lnTo>
                  <a:pt x="896" y="416"/>
                </a:lnTo>
                <a:cubicBezTo>
                  <a:pt x="896" y="415"/>
                  <a:pt x="895" y="415"/>
                  <a:pt x="895" y="414"/>
                </a:cubicBezTo>
                <a:lnTo>
                  <a:pt x="895" y="89"/>
                </a:lnTo>
                <a:lnTo>
                  <a:pt x="896" y="91"/>
                </a:lnTo>
                <a:lnTo>
                  <a:pt x="890" y="59"/>
                </a:lnTo>
                <a:lnTo>
                  <a:pt x="891" y="62"/>
                </a:lnTo>
                <a:lnTo>
                  <a:pt x="873" y="36"/>
                </a:lnTo>
                <a:lnTo>
                  <a:pt x="875" y="38"/>
                </a:lnTo>
                <a:lnTo>
                  <a:pt x="850" y="20"/>
                </a:lnTo>
                <a:lnTo>
                  <a:pt x="853" y="21"/>
                </a:lnTo>
                <a:lnTo>
                  <a:pt x="821" y="15"/>
                </a:lnTo>
                <a:lnTo>
                  <a:pt x="824" y="0"/>
                </a:lnTo>
                <a:close/>
              </a:path>
            </a:pathLst>
          </a:custGeom>
          <a:solidFill>
            <a:srgbClr val="4A7EBB"/>
          </a:solidFill>
          <a:ln w="0">
            <a:solidFill>
              <a:srgbClr val="4A7EBB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580" name="Freeform 74"/>
          <p:cNvSpPr>
            <a:spLocks noEditPoints="1"/>
          </p:cNvSpPr>
          <p:nvPr/>
        </p:nvSpPr>
        <p:spPr bwMode="auto">
          <a:xfrm>
            <a:off x="5711825" y="4805363"/>
            <a:ext cx="454025" cy="481012"/>
          </a:xfrm>
          <a:custGeom>
            <a:avLst/>
            <a:gdLst>
              <a:gd name="T0" fmla="*/ 2147483647 w 992"/>
              <a:gd name="T1" fmla="*/ 2147483647 h 991"/>
              <a:gd name="T2" fmla="*/ 2147483647 w 992"/>
              <a:gd name="T3" fmla="*/ 2147483647 h 991"/>
              <a:gd name="T4" fmla="*/ 2147483647 w 992"/>
              <a:gd name="T5" fmla="*/ 2147483647 h 991"/>
              <a:gd name="T6" fmla="*/ 2147483647 w 992"/>
              <a:gd name="T7" fmla="*/ 2147483647 h 991"/>
              <a:gd name="T8" fmla="*/ 2147483647 w 992"/>
              <a:gd name="T9" fmla="*/ 2147483647 h 991"/>
              <a:gd name="T10" fmla="*/ 2147483647 w 992"/>
              <a:gd name="T11" fmla="*/ 2147483647 h 991"/>
              <a:gd name="T12" fmla="*/ 2147483647 w 992"/>
              <a:gd name="T13" fmla="*/ 2147483647 h 991"/>
              <a:gd name="T14" fmla="*/ 2147483647 w 992"/>
              <a:gd name="T15" fmla="*/ 2147483647 h 991"/>
              <a:gd name="T16" fmla="*/ 2147483647 w 992"/>
              <a:gd name="T17" fmla="*/ 2147483647 h 991"/>
              <a:gd name="T18" fmla="*/ 2147483647 w 992"/>
              <a:gd name="T19" fmla="*/ 2147483647 h 991"/>
              <a:gd name="T20" fmla="*/ 2147483647 w 992"/>
              <a:gd name="T21" fmla="*/ 2147483647 h 991"/>
              <a:gd name="T22" fmla="*/ 2147483647 w 992"/>
              <a:gd name="T23" fmla="*/ 2147483647 h 991"/>
              <a:gd name="T24" fmla="*/ 2147483647 w 992"/>
              <a:gd name="T25" fmla="*/ 2147483647 h 991"/>
              <a:gd name="T26" fmla="*/ 2147483647 w 992"/>
              <a:gd name="T27" fmla="*/ 2147483647 h 991"/>
              <a:gd name="T28" fmla="*/ 2147483647 w 992"/>
              <a:gd name="T29" fmla="*/ 2147483647 h 991"/>
              <a:gd name="T30" fmla="*/ 2147483647 w 992"/>
              <a:gd name="T31" fmla="*/ 2147483647 h 991"/>
              <a:gd name="T32" fmla="*/ 2147483647 w 992"/>
              <a:gd name="T33" fmla="*/ 2147483647 h 991"/>
              <a:gd name="T34" fmla="*/ 2147483647 w 992"/>
              <a:gd name="T35" fmla="*/ 2147483647 h 991"/>
              <a:gd name="T36" fmla="*/ 2147483647 w 992"/>
              <a:gd name="T37" fmla="*/ 2147483647 h 991"/>
              <a:gd name="T38" fmla="*/ 2147483647 w 992"/>
              <a:gd name="T39" fmla="*/ 2147483647 h 991"/>
              <a:gd name="T40" fmla="*/ 2147483647 w 992"/>
              <a:gd name="T41" fmla="*/ 2147483647 h 991"/>
              <a:gd name="T42" fmla="*/ 2147483647 w 992"/>
              <a:gd name="T43" fmla="*/ 2147483647 h 991"/>
              <a:gd name="T44" fmla="*/ 2147483647 w 992"/>
              <a:gd name="T45" fmla="*/ 2147483647 h 991"/>
              <a:gd name="T46" fmla="*/ 2147483647 w 992"/>
              <a:gd name="T47" fmla="*/ 2147483647 h 991"/>
              <a:gd name="T48" fmla="*/ 2147483647 w 992"/>
              <a:gd name="T49" fmla="*/ 0 h 991"/>
              <a:gd name="T50" fmla="*/ 2147483647 w 992"/>
              <a:gd name="T51" fmla="*/ 2147483647 h 991"/>
              <a:gd name="T52" fmla="*/ 2147483647 w 992"/>
              <a:gd name="T53" fmla="*/ 2147483647 h 991"/>
              <a:gd name="T54" fmla="*/ 2147483647 w 992"/>
              <a:gd name="T55" fmla="*/ 2147483647 h 991"/>
              <a:gd name="T56" fmla="*/ 2147483647 w 992"/>
              <a:gd name="T57" fmla="*/ 2147483647 h 991"/>
              <a:gd name="T58" fmla="*/ 2147483647 w 992"/>
              <a:gd name="T59" fmla="*/ 2147483647 h 991"/>
              <a:gd name="T60" fmla="*/ 2147483647 w 992"/>
              <a:gd name="T61" fmla="*/ 2147483647 h 991"/>
              <a:gd name="T62" fmla="*/ 2147483647 w 992"/>
              <a:gd name="T63" fmla="*/ 2147483647 h 991"/>
              <a:gd name="T64" fmla="*/ 2147483647 w 992"/>
              <a:gd name="T65" fmla="*/ 2147483647 h 991"/>
              <a:gd name="T66" fmla="*/ 2147483647 w 992"/>
              <a:gd name="T67" fmla="*/ 2147483647 h 991"/>
              <a:gd name="T68" fmla="*/ 2147483647 w 992"/>
              <a:gd name="T69" fmla="*/ 2147483647 h 991"/>
              <a:gd name="T70" fmla="*/ 2147483647 w 992"/>
              <a:gd name="T71" fmla="*/ 2147483647 h 991"/>
              <a:gd name="T72" fmla="*/ 2147483647 w 992"/>
              <a:gd name="T73" fmla="*/ 2147483647 h 991"/>
              <a:gd name="T74" fmla="*/ 2147483647 w 992"/>
              <a:gd name="T75" fmla="*/ 2147483647 h 991"/>
              <a:gd name="T76" fmla="*/ 2147483647 w 992"/>
              <a:gd name="T77" fmla="*/ 2147483647 h 991"/>
              <a:gd name="T78" fmla="*/ 2147483647 w 992"/>
              <a:gd name="T79" fmla="*/ 2147483647 h 991"/>
              <a:gd name="T80" fmla="*/ 2147483647 w 992"/>
              <a:gd name="T81" fmla="*/ 2147483647 h 991"/>
              <a:gd name="T82" fmla="*/ 2147483647 w 992"/>
              <a:gd name="T83" fmla="*/ 2147483647 h 991"/>
              <a:gd name="T84" fmla="*/ 2147483647 w 992"/>
              <a:gd name="T85" fmla="*/ 2147483647 h 991"/>
              <a:gd name="T86" fmla="*/ 2147483647 w 992"/>
              <a:gd name="T87" fmla="*/ 2147483647 h 991"/>
              <a:gd name="T88" fmla="*/ 2147483647 w 992"/>
              <a:gd name="T89" fmla="*/ 2147483647 h 991"/>
              <a:gd name="T90" fmla="*/ 2147483647 w 992"/>
              <a:gd name="T91" fmla="*/ 2147483647 h 991"/>
              <a:gd name="T92" fmla="*/ 2147483647 w 992"/>
              <a:gd name="T93" fmla="*/ 2147483647 h 991"/>
              <a:gd name="T94" fmla="*/ 2147483647 w 992"/>
              <a:gd name="T95" fmla="*/ 2147483647 h 991"/>
              <a:gd name="T96" fmla="*/ 2147483647 w 992"/>
              <a:gd name="T97" fmla="*/ 2147483647 h 99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992"/>
              <a:gd name="T148" fmla="*/ 0 h 991"/>
              <a:gd name="T149" fmla="*/ 992 w 992"/>
              <a:gd name="T150" fmla="*/ 991 h 99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992" h="991">
                <a:moveTo>
                  <a:pt x="170" y="991"/>
                </a:moveTo>
                <a:lnTo>
                  <a:pt x="138" y="985"/>
                </a:lnTo>
                <a:cubicBezTo>
                  <a:pt x="137" y="985"/>
                  <a:pt x="136" y="985"/>
                  <a:pt x="135" y="984"/>
                </a:cubicBezTo>
                <a:lnTo>
                  <a:pt x="110" y="966"/>
                </a:lnTo>
                <a:cubicBezTo>
                  <a:pt x="109" y="965"/>
                  <a:pt x="108" y="965"/>
                  <a:pt x="108" y="964"/>
                </a:cubicBezTo>
                <a:lnTo>
                  <a:pt x="90" y="939"/>
                </a:lnTo>
                <a:cubicBezTo>
                  <a:pt x="89" y="938"/>
                  <a:pt x="89" y="937"/>
                  <a:pt x="89" y="936"/>
                </a:cubicBezTo>
                <a:lnTo>
                  <a:pt x="83" y="904"/>
                </a:lnTo>
                <a:cubicBezTo>
                  <a:pt x="83" y="903"/>
                  <a:pt x="82" y="903"/>
                  <a:pt x="82" y="902"/>
                </a:cubicBezTo>
                <a:lnTo>
                  <a:pt x="82" y="577"/>
                </a:lnTo>
                <a:lnTo>
                  <a:pt x="83" y="579"/>
                </a:lnTo>
                <a:lnTo>
                  <a:pt x="77" y="547"/>
                </a:lnTo>
                <a:lnTo>
                  <a:pt x="78" y="550"/>
                </a:lnTo>
                <a:lnTo>
                  <a:pt x="60" y="524"/>
                </a:lnTo>
                <a:lnTo>
                  <a:pt x="62" y="526"/>
                </a:lnTo>
                <a:lnTo>
                  <a:pt x="36" y="508"/>
                </a:lnTo>
                <a:lnTo>
                  <a:pt x="39" y="509"/>
                </a:lnTo>
                <a:lnTo>
                  <a:pt x="7" y="503"/>
                </a:lnTo>
                <a:cubicBezTo>
                  <a:pt x="3" y="503"/>
                  <a:pt x="0" y="499"/>
                  <a:pt x="0" y="495"/>
                </a:cubicBezTo>
                <a:cubicBezTo>
                  <a:pt x="0" y="492"/>
                  <a:pt x="3" y="488"/>
                  <a:pt x="7" y="488"/>
                </a:cubicBezTo>
                <a:lnTo>
                  <a:pt x="39" y="482"/>
                </a:lnTo>
                <a:lnTo>
                  <a:pt x="36" y="483"/>
                </a:lnTo>
                <a:lnTo>
                  <a:pt x="62" y="465"/>
                </a:lnTo>
                <a:lnTo>
                  <a:pt x="60" y="467"/>
                </a:lnTo>
                <a:lnTo>
                  <a:pt x="78" y="442"/>
                </a:lnTo>
                <a:lnTo>
                  <a:pt x="77" y="445"/>
                </a:lnTo>
                <a:lnTo>
                  <a:pt x="83" y="413"/>
                </a:lnTo>
                <a:lnTo>
                  <a:pt x="82" y="414"/>
                </a:lnTo>
                <a:lnTo>
                  <a:pt x="82" y="89"/>
                </a:lnTo>
                <a:cubicBezTo>
                  <a:pt x="82" y="89"/>
                  <a:pt x="83" y="88"/>
                  <a:pt x="83" y="88"/>
                </a:cubicBezTo>
                <a:lnTo>
                  <a:pt x="89" y="56"/>
                </a:lnTo>
                <a:cubicBezTo>
                  <a:pt x="89" y="55"/>
                  <a:pt x="89" y="54"/>
                  <a:pt x="90" y="53"/>
                </a:cubicBezTo>
                <a:lnTo>
                  <a:pt x="108" y="27"/>
                </a:lnTo>
                <a:cubicBezTo>
                  <a:pt x="108" y="26"/>
                  <a:pt x="109" y="25"/>
                  <a:pt x="110" y="25"/>
                </a:cubicBezTo>
                <a:lnTo>
                  <a:pt x="135" y="7"/>
                </a:lnTo>
                <a:cubicBezTo>
                  <a:pt x="136" y="6"/>
                  <a:pt x="137" y="6"/>
                  <a:pt x="138" y="6"/>
                </a:cubicBezTo>
                <a:lnTo>
                  <a:pt x="170" y="0"/>
                </a:lnTo>
                <a:lnTo>
                  <a:pt x="173" y="15"/>
                </a:lnTo>
                <a:lnTo>
                  <a:pt x="141" y="21"/>
                </a:lnTo>
                <a:lnTo>
                  <a:pt x="144" y="20"/>
                </a:lnTo>
                <a:lnTo>
                  <a:pt x="119" y="38"/>
                </a:lnTo>
                <a:lnTo>
                  <a:pt x="121" y="36"/>
                </a:lnTo>
                <a:lnTo>
                  <a:pt x="103" y="62"/>
                </a:lnTo>
                <a:lnTo>
                  <a:pt x="104" y="59"/>
                </a:lnTo>
                <a:lnTo>
                  <a:pt x="98" y="91"/>
                </a:lnTo>
                <a:lnTo>
                  <a:pt x="98" y="89"/>
                </a:lnTo>
                <a:lnTo>
                  <a:pt x="98" y="414"/>
                </a:lnTo>
                <a:cubicBezTo>
                  <a:pt x="98" y="415"/>
                  <a:pt x="98" y="415"/>
                  <a:pt x="98" y="416"/>
                </a:cubicBezTo>
                <a:lnTo>
                  <a:pt x="92" y="448"/>
                </a:lnTo>
                <a:cubicBezTo>
                  <a:pt x="92" y="449"/>
                  <a:pt x="92" y="450"/>
                  <a:pt x="91" y="451"/>
                </a:cubicBezTo>
                <a:lnTo>
                  <a:pt x="73" y="476"/>
                </a:lnTo>
                <a:cubicBezTo>
                  <a:pt x="72" y="477"/>
                  <a:pt x="72" y="478"/>
                  <a:pt x="71" y="478"/>
                </a:cubicBezTo>
                <a:lnTo>
                  <a:pt x="45" y="496"/>
                </a:lnTo>
                <a:cubicBezTo>
                  <a:pt x="44" y="497"/>
                  <a:pt x="43" y="497"/>
                  <a:pt x="42" y="497"/>
                </a:cubicBezTo>
                <a:lnTo>
                  <a:pt x="10" y="503"/>
                </a:lnTo>
                <a:lnTo>
                  <a:pt x="10" y="488"/>
                </a:lnTo>
                <a:lnTo>
                  <a:pt x="42" y="494"/>
                </a:lnTo>
                <a:cubicBezTo>
                  <a:pt x="43" y="494"/>
                  <a:pt x="44" y="494"/>
                  <a:pt x="45" y="495"/>
                </a:cubicBezTo>
                <a:lnTo>
                  <a:pt x="71" y="513"/>
                </a:lnTo>
                <a:cubicBezTo>
                  <a:pt x="72" y="513"/>
                  <a:pt x="72" y="514"/>
                  <a:pt x="73" y="515"/>
                </a:cubicBezTo>
                <a:lnTo>
                  <a:pt x="91" y="541"/>
                </a:lnTo>
                <a:cubicBezTo>
                  <a:pt x="92" y="542"/>
                  <a:pt x="92" y="543"/>
                  <a:pt x="92" y="544"/>
                </a:cubicBezTo>
                <a:lnTo>
                  <a:pt x="98" y="576"/>
                </a:lnTo>
                <a:cubicBezTo>
                  <a:pt x="98" y="576"/>
                  <a:pt x="98" y="577"/>
                  <a:pt x="98" y="577"/>
                </a:cubicBezTo>
                <a:lnTo>
                  <a:pt x="98" y="902"/>
                </a:lnTo>
                <a:lnTo>
                  <a:pt x="98" y="901"/>
                </a:lnTo>
                <a:lnTo>
                  <a:pt x="104" y="933"/>
                </a:lnTo>
                <a:lnTo>
                  <a:pt x="103" y="930"/>
                </a:lnTo>
                <a:lnTo>
                  <a:pt x="121" y="955"/>
                </a:lnTo>
                <a:lnTo>
                  <a:pt x="119" y="953"/>
                </a:lnTo>
                <a:lnTo>
                  <a:pt x="144" y="971"/>
                </a:lnTo>
                <a:lnTo>
                  <a:pt x="141" y="970"/>
                </a:lnTo>
                <a:lnTo>
                  <a:pt x="173" y="976"/>
                </a:lnTo>
                <a:lnTo>
                  <a:pt x="170" y="991"/>
                </a:lnTo>
                <a:close/>
                <a:moveTo>
                  <a:pt x="824" y="0"/>
                </a:moveTo>
                <a:lnTo>
                  <a:pt x="856" y="6"/>
                </a:lnTo>
                <a:cubicBezTo>
                  <a:pt x="857" y="6"/>
                  <a:pt x="858" y="6"/>
                  <a:pt x="859" y="7"/>
                </a:cubicBezTo>
                <a:lnTo>
                  <a:pt x="884" y="25"/>
                </a:lnTo>
                <a:cubicBezTo>
                  <a:pt x="885" y="25"/>
                  <a:pt x="886" y="26"/>
                  <a:pt x="886" y="27"/>
                </a:cubicBezTo>
                <a:lnTo>
                  <a:pt x="904" y="53"/>
                </a:lnTo>
                <a:cubicBezTo>
                  <a:pt x="905" y="54"/>
                  <a:pt x="905" y="55"/>
                  <a:pt x="905" y="56"/>
                </a:cubicBezTo>
                <a:lnTo>
                  <a:pt x="911" y="88"/>
                </a:lnTo>
                <a:cubicBezTo>
                  <a:pt x="911" y="88"/>
                  <a:pt x="911" y="89"/>
                  <a:pt x="911" y="89"/>
                </a:cubicBezTo>
                <a:lnTo>
                  <a:pt x="911" y="414"/>
                </a:lnTo>
                <a:lnTo>
                  <a:pt x="911" y="413"/>
                </a:lnTo>
                <a:lnTo>
                  <a:pt x="917" y="445"/>
                </a:lnTo>
                <a:lnTo>
                  <a:pt x="916" y="442"/>
                </a:lnTo>
                <a:lnTo>
                  <a:pt x="934" y="467"/>
                </a:lnTo>
                <a:lnTo>
                  <a:pt x="932" y="465"/>
                </a:lnTo>
                <a:lnTo>
                  <a:pt x="958" y="483"/>
                </a:lnTo>
                <a:lnTo>
                  <a:pt x="955" y="482"/>
                </a:lnTo>
                <a:lnTo>
                  <a:pt x="986" y="488"/>
                </a:lnTo>
                <a:cubicBezTo>
                  <a:pt x="990" y="488"/>
                  <a:pt x="992" y="492"/>
                  <a:pt x="992" y="495"/>
                </a:cubicBezTo>
                <a:cubicBezTo>
                  <a:pt x="992" y="499"/>
                  <a:pt x="990" y="503"/>
                  <a:pt x="986" y="503"/>
                </a:cubicBezTo>
                <a:lnTo>
                  <a:pt x="955" y="509"/>
                </a:lnTo>
                <a:lnTo>
                  <a:pt x="958" y="508"/>
                </a:lnTo>
                <a:lnTo>
                  <a:pt x="932" y="526"/>
                </a:lnTo>
                <a:lnTo>
                  <a:pt x="934" y="524"/>
                </a:lnTo>
                <a:lnTo>
                  <a:pt x="916" y="550"/>
                </a:lnTo>
                <a:lnTo>
                  <a:pt x="917" y="547"/>
                </a:lnTo>
                <a:lnTo>
                  <a:pt x="911" y="579"/>
                </a:lnTo>
                <a:lnTo>
                  <a:pt x="911" y="577"/>
                </a:lnTo>
                <a:lnTo>
                  <a:pt x="911" y="902"/>
                </a:lnTo>
                <a:cubicBezTo>
                  <a:pt x="911" y="903"/>
                  <a:pt x="911" y="903"/>
                  <a:pt x="911" y="904"/>
                </a:cubicBezTo>
                <a:lnTo>
                  <a:pt x="905" y="936"/>
                </a:lnTo>
                <a:cubicBezTo>
                  <a:pt x="905" y="937"/>
                  <a:pt x="905" y="938"/>
                  <a:pt x="904" y="939"/>
                </a:cubicBezTo>
                <a:lnTo>
                  <a:pt x="886" y="964"/>
                </a:lnTo>
                <a:cubicBezTo>
                  <a:pt x="885" y="965"/>
                  <a:pt x="885" y="965"/>
                  <a:pt x="884" y="966"/>
                </a:cubicBezTo>
                <a:lnTo>
                  <a:pt x="859" y="984"/>
                </a:lnTo>
                <a:cubicBezTo>
                  <a:pt x="858" y="985"/>
                  <a:pt x="857" y="985"/>
                  <a:pt x="856" y="985"/>
                </a:cubicBezTo>
                <a:lnTo>
                  <a:pt x="824" y="991"/>
                </a:lnTo>
                <a:lnTo>
                  <a:pt x="821" y="976"/>
                </a:lnTo>
                <a:lnTo>
                  <a:pt x="853" y="970"/>
                </a:lnTo>
                <a:lnTo>
                  <a:pt x="850" y="971"/>
                </a:lnTo>
                <a:lnTo>
                  <a:pt x="875" y="953"/>
                </a:lnTo>
                <a:lnTo>
                  <a:pt x="873" y="955"/>
                </a:lnTo>
                <a:lnTo>
                  <a:pt x="891" y="930"/>
                </a:lnTo>
                <a:lnTo>
                  <a:pt x="890" y="933"/>
                </a:lnTo>
                <a:lnTo>
                  <a:pt x="896" y="901"/>
                </a:lnTo>
                <a:lnTo>
                  <a:pt x="895" y="902"/>
                </a:lnTo>
                <a:lnTo>
                  <a:pt x="895" y="577"/>
                </a:lnTo>
                <a:cubicBezTo>
                  <a:pt x="895" y="577"/>
                  <a:pt x="896" y="576"/>
                  <a:pt x="896" y="576"/>
                </a:cubicBezTo>
                <a:lnTo>
                  <a:pt x="902" y="544"/>
                </a:lnTo>
                <a:cubicBezTo>
                  <a:pt x="902" y="543"/>
                  <a:pt x="902" y="542"/>
                  <a:pt x="903" y="541"/>
                </a:cubicBezTo>
                <a:lnTo>
                  <a:pt x="921" y="515"/>
                </a:lnTo>
                <a:cubicBezTo>
                  <a:pt x="921" y="514"/>
                  <a:pt x="922" y="513"/>
                  <a:pt x="923" y="513"/>
                </a:cubicBezTo>
                <a:lnTo>
                  <a:pt x="949" y="495"/>
                </a:lnTo>
                <a:cubicBezTo>
                  <a:pt x="950" y="494"/>
                  <a:pt x="951" y="494"/>
                  <a:pt x="952" y="494"/>
                </a:cubicBezTo>
                <a:lnTo>
                  <a:pt x="983" y="488"/>
                </a:lnTo>
                <a:lnTo>
                  <a:pt x="983" y="503"/>
                </a:lnTo>
                <a:lnTo>
                  <a:pt x="952" y="497"/>
                </a:lnTo>
                <a:cubicBezTo>
                  <a:pt x="951" y="497"/>
                  <a:pt x="950" y="497"/>
                  <a:pt x="949" y="496"/>
                </a:cubicBezTo>
                <a:lnTo>
                  <a:pt x="923" y="478"/>
                </a:lnTo>
                <a:cubicBezTo>
                  <a:pt x="922" y="478"/>
                  <a:pt x="921" y="477"/>
                  <a:pt x="921" y="476"/>
                </a:cubicBezTo>
                <a:lnTo>
                  <a:pt x="903" y="451"/>
                </a:lnTo>
                <a:cubicBezTo>
                  <a:pt x="902" y="450"/>
                  <a:pt x="902" y="449"/>
                  <a:pt x="902" y="448"/>
                </a:cubicBezTo>
                <a:lnTo>
                  <a:pt x="896" y="416"/>
                </a:lnTo>
                <a:cubicBezTo>
                  <a:pt x="896" y="415"/>
                  <a:pt x="895" y="415"/>
                  <a:pt x="895" y="414"/>
                </a:cubicBezTo>
                <a:lnTo>
                  <a:pt x="895" y="89"/>
                </a:lnTo>
                <a:lnTo>
                  <a:pt x="896" y="91"/>
                </a:lnTo>
                <a:lnTo>
                  <a:pt x="890" y="59"/>
                </a:lnTo>
                <a:lnTo>
                  <a:pt x="891" y="62"/>
                </a:lnTo>
                <a:lnTo>
                  <a:pt x="873" y="36"/>
                </a:lnTo>
                <a:lnTo>
                  <a:pt x="875" y="38"/>
                </a:lnTo>
                <a:lnTo>
                  <a:pt x="850" y="20"/>
                </a:lnTo>
                <a:lnTo>
                  <a:pt x="853" y="21"/>
                </a:lnTo>
                <a:lnTo>
                  <a:pt x="821" y="15"/>
                </a:lnTo>
                <a:lnTo>
                  <a:pt x="824" y="0"/>
                </a:lnTo>
                <a:close/>
              </a:path>
            </a:pathLst>
          </a:custGeom>
          <a:solidFill>
            <a:srgbClr val="4A7EBB"/>
          </a:solidFill>
          <a:ln w="0">
            <a:solidFill>
              <a:srgbClr val="4A7EBB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581" name="Freeform 75"/>
          <p:cNvSpPr>
            <a:spLocks noEditPoints="1"/>
          </p:cNvSpPr>
          <p:nvPr/>
        </p:nvSpPr>
        <p:spPr bwMode="auto">
          <a:xfrm>
            <a:off x="2017713" y="4806950"/>
            <a:ext cx="455612" cy="481013"/>
          </a:xfrm>
          <a:custGeom>
            <a:avLst/>
            <a:gdLst>
              <a:gd name="T0" fmla="*/ 2147483647 w 992"/>
              <a:gd name="T1" fmla="*/ 2147483647 h 991"/>
              <a:gd name="T2" fmla="*/ 2147483647 w 992"/>
              <a:gd name="T3" fmla="*/ 2147483647 h 991"/>
              <a:gd name="T4" fmla="*/ 2147483647 w 992"/>
              <a:gd name="T5" fmla="*/ 2147483647 h 991"/>
              <a:gd name="T6" fmla="*/ 2147483647 w 992"/>
              <a:gd name="T7" fmla="*/ 2147483647 h 991"/>
              <a:gd name="T8" fmla="*/ 2147483647 w 992"/>
              <a:gd name="T9" fmla="*/ 2147483647 h 991"/>
              <a:gd name="T10" fmla="*/ 2147483647 w 992"/>
              <a:gd name="T11" fmla="*/ 2147483647 h 991"/>
              <a:gd name="T12" fmla="*/ 2147483647 w 992"/>
              <a:gd name="T13" fmla="*/ 2147483647 h 991"/>
              <a:gd name="T14" fmla="*/ 2147483647 w 992"/>
              <a:gd name="T15" fmla="*/ 2147483647 h 991"/>
              <a:gd name="T16" fmla="*/ 2147483647 w 992"/>
              <a:gd name="T17" fmla="*/ 2147483647 h 991"/>
              <a:gd name="T18" fmla="*/ 2147483647 w 992"/>
              <a:gd name="T19" fmla="*/ 2147483647 h 991"/>
              <a:gd name="T20" fmla="*/ 2147483647 w 992"/>
              <a:gd name="T21" fmla="*/ 2147483647 h 991"/>
              <a:gd name="T22" fmla="*/ 2147483647 w 992"/>
              <a:gd name="T23" fmla="*/ 2147483647 h 991"/>
              <a:gd name="T24" fmla="*/ 2147483647 w 992"/>
              <a:gd name="T25" fmla="*/ 2147483647 h 991"/>
              <a:gd name="T26" fmla="*/ 2147483647 w 992"/>
              <a:gd name="T27" fmla="*/ 2147483647 h 991"/>
              <a:gd name="T28" fmla="*/ 2147483647 w 992"/>
              <a:gd name="T29" fmla="*/ 2147483647 h 991"/>
              <a:gd name="T30" fmla="*/ 2147483647 w 992"/>
              <a:gd name="T31" fmla="*/ 2147483647 h 991"/>
              <a:gd name="T32" fmla="*/ 2147483647 w 992"/>
              <a:gd name="T33" fmla="*/ 2147483647 h 991"/>
              <a:gd name="T34" fmla="*/ 2147483647 w 992"/>
              <a:gd name="T35" fmla="*/ 2147483647 h 991"/>
              <a:gd name="T36" fmla="*/ 2147483647 w 992"/>
              <a:gd name="T37" fmla="*/ 2147483647 h 991"/>
              <a:gd name="T38" fmla="*/ 2147483647 w 992"/>
              <a:gd name="T39" fmla="*/ 2147483647 h 991"/>
              <a:gd name="T40" fmla="*/ 2147483647 w 992"/>
              <a:gd name="T41" fmla="*/ 2147483647 h 991"/>
              <a:gd name="T42" fmla="*/ 2147483647 w 992"/>
              <a:gd name="T43" fmla="*/ 2147483647 h 991"/>
              <a:gd name="T44" fmla="*/ 2147483647 w 992"/>
              <a:gd name="T45" fmla="*/ 2147483647 h 991"/>
              <a:gd name="T46" fmla="*/ 2147483647 w 992"/>
              <a:gd name="T47" fmla="*/ 2147483647 h 991"/>
              <a:gd name="T48" fmla="*/ 2147483647 w 992"/>
              <a:gd name="T49" fmla="*/ 0 h 991"/>
              <a:gd name="T50" fmla="*/ 2147483647 w 992"/>
              <a:gd name="T51" fmla="*/ 2147483647 h 991"/>
              <a:gd name="T52" fmla="*/ 2147483647 w 992"/>
              <a:gd name="T53" fmla="*/ 2147483647 h 991"/>
              <a:gd name="T54" fmla="*/ 2147483647 w 992"/>
              <a:gd name="T55" fmla="*/ 2147483647 h 991"/>
              <a:gd name="T56" fmla="*/ 2147483647 w 992"/>
              <a:gd name="T57" fmla="*/ 2147483647 h 991"/>
              <a:gd name="T58" fmla="*/ 2147483647 w 992"/>
              <a:gd name="T59" fmla="*/ 2147483647 h 991"/>
              <a:gd name="T60" fmla="*/ 2147483647 w 992"/>
              <a:gd name="T61" fmla="*/ 2147483647 h 991"/>
              <a:gd name="T62" fmla="*/ 2147483647 w 992"/>
              <a:gd name="T63" fmla="*/ 2147483647 h 991"/>
              <a:gd name="T64" fmla="*/ 2147483647 w 992"/>
              <a:gd name="T65" fmla="*/ 2147483647 h 991"/>
              <a:gd name="T66" fmla="*/ 2147483647 w 992"/>
              <a:gd name="T67" fmla="*/ 2147483647 h 991"/>
              <a:gd name="T68" fmla="*/ 2147483647 w 992"/>
              <a:gd name="T69" fmla="*/ 2147483647 h 991"/>
              <a:gd name="T70" fmla="*/ 2147483647 w 992"/>
              <a:gd name="T71" fmla="*/ 2147483647 h 991"/>
              <a:gd name="T72" fmla="*/ 2147483647 w 992"/>
              <a:gd name="T73" fmla="*/ 2147483647 h 991"/>
              <a:gd name="T74" fmla="*/ 2147483647 w 992"/>
              <a:gd name="T75" fmla="*/ 2147483647 h 991"/>
              <a:gd name="T76" fmla="*/ 2147483647 w 992"/>
              <a:gd name="T77" fmla="*/ 2147483647 h 991"/>
              <a:gd name="T78" fmla="*/ 2147483647 w 992"/>
              <a:gd name="T79" fmla="*/ 2147483647 h 991"/>
              <a:gd name="T80" fmla="*/ 2147483647 w 992"/>
              <a:gd name="T81" fmla="*/ 2147483647 h 991"/>
              <a:gd name="T82" fmla="*/ 2147483647 w 992"/>
              <a:gd name="T83" fmla="*/ 2147483647 h 991"/>
              <a:gd name="T84" fmla="*/ 2147483647 w 992"/>
              <a:gd name="T85" fmla="*/ 2147483647 h 991"/>
              <a:gd name="T86" fmla="*/ 2147483647 w 992"/>
              <a:gd name="T87" fmla="*/ 2147483647 h 991"/>
              <a:gd name="T88" fmla="*/ 2147483647 w 992"/>
              <a:gd name="T89" fmla="*/ 2147483647 h 991"/>
              <a:gd name="T90" fmla="*/ 2147483647 w 992"/>
              <a:gd name="T91" fmla="*/ 2147483647 h 991"/>
              <a:gd name="T92" fmla="*/ 2147483647 w 992"/>
              <a:gd name="T93" fmla="*/ 2147483647 h 991"/>
              <a:gd name="T94" fmla="*/ 2147483647 w 992"/>
              <a:gd name="T95" fmla="*/ 2147483647 h 991"/>
              <a:gd name="T96" fmla="*/ 2147483647 w 992"/>
              <a:gd name="T97" fmla="*/ 2147483647 h 99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992"/>
              <a:gd name="T148" fmla="*/ 0 h 991"/>
              <a:gd name="T149" fmla="*/ 992 w 992"/>
              <a:gd name="T150" fmla="*/ 991 h 99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992" h="991">
                <a:moveTo>
                  <a:pt x="170" y="991"/>
                </a:moveTo>
                <a:lnTo>
                  <a:pt x="138" y="985"/>
                </a:lnTo>
                <a:cubicBezTo>
                  <a:pt x="137" y="985"/>
                  <a:pt x="136" y="985"/>
                  <a:pt x="135" y="984"/>
                </a:cubicBezTo>
                <a:lnTo>
                  <a:pt x="110" y="966"/>
                </a:lnTo>
                <a:cubicBezTo>
                  <a:pt x="109" y="965"/>
                  <a:pt x="108" y="965"/>
                  <a:pt x="108" y="964"/>
                </a:cubicBezTo>
                <a:lnTo>
                  <a:pt x="90" y="939"/>
                </a:lnTo>
                <a:cubicBezTo>
                  <a:pt x="89" y="938"/>
                  <a:pt x="89" y="937"/>
                  <a:pt x="89" y="936"/>
                </a:cubicBezTo>
                <a:lnTo>
                  <a:pt x="83" y="904"/>
                </a:lnTo>
                <a:cubicBezTo>
                  <a:pt x="83" y="903"/>
                  <a:pt x="82" y="903"/>
                  <a:pt x="82" y="902"/>
                </a:cubicBezTo>
                <a:lnTo>
                  <a:pt x="82" y="577"/>
                </a:lnTo>
                <a:lnTo>
                  <a:pt x="83" y="579"/>
                </a:lnTo>
                <a:lnTo>
                  <a:pt x="77" y="547"/>
                </a:lnTo>
                <a:lnTo>
                  <a:pt x="78" y="550"/>
                </a:lnTo>
                <a:lnTo>
                  <a:pt x="60" y="524"/>
                </a:lnTo>
                <a:lnTo>
                  <a:pt x="62" y="526"/>
                </a:lnTo>
                <a:lnTo>
                  <a:pt x="36" y="508"/>
                </a:lnTo>
                <a:lnTo>
                  <a:pt x="39" y="509"/>
                </a:lnTo>
                <a:lnTo>
                  <a:pt x="7" y="503"/>
                </a:lnTo>
                <a:cubicBezTo>
                  <a:pt x="3" y="503"/>
                  <a:pt x="0" y="499"/>
                  <a:pt x="0" y="495"/>
                </a:cubicBezTo>
                <a:cubicBezTo>
                  <a:pt x="0" y="492"/>
                  <a:pt x="3" y="488"/>
                  <a:pt x="7" y="488"/>
                </a:cubicBezTo>
                <a:lnTo>
                  <a:pt x="39" y="482"/>
                </a:lnTo>
                <a:lnTo>
                  <a:pt x="36" y="483"/>
                </a:lnTo>
                <a:lnTo>
                  <a:pt x="62" y="465"/>
                </a:lnTo>
                <a:lnTo>
                  <a:pt x="60" y="467"/>
                </a:lnTo>
                <a:lnTo>
                  <a:pt x="78" y="442"/>
                </a:lnTo>
                <a:lnTo>
                  <a:pt x="77" y="445"/>
                </a:lnTo>
                <a:lnTo>
                  <a:pt x="83" y="413"/>
                </a:lnTo>
                <a:lnTo>
                  <a:pt x="82" y="414"/>
                </a:lnTo>
                <a:lnTo>
                  <a:pt x="82" y="89"/>
                </a:lnTo>
                <a:cubicBezTo>
                  <a:pt x="82" y="89"/>
                  <a:pt x="83" y="88"/>
                  <a:pt x="83" y="88"/>
                </a:cubicBezTo>
                <a:lnTo>
                  <a:pt x="89" y="56"/>
                </a:lnTo>
                <a:cubicBezTo>
                  <a:pt x="89" y="55"/>
                  <a:pt x="89" y="54"/>
                  <a:pt x="90" y="53"/>
                </a:cubicBezTo>
                <a:lnTo>
                  <a:pt x="108" y="27"/>
                </a:lnTo>
                <a:cubicBezTo>
                  <a:pt x="108" y="26"/>
                  <a:pt x="109" y="25"/>
                  <a:pt x="110" y="25"/>
                </a:cubicBezTo>
                <a:lnTo>
                  <a:pt x="135" y="7"/>
                </a:lnTo>
                <a:cubicBezTo>
                  <a:pt x="136" y="6"/>
                  <a:pt x="137" y="6"/>
                  <a:pt x="138" y="6"/>
                </a:cubicBezTo>
                <a:lnTo>
                  <a:pt x="170" y="0"/>
                </a:lnTo>
                <a:lnTo>
                  <a:pt x="173" y="15"/>
                </a:lnTo>
                <a:lnTo>
                  <a:pt x="141" y="21"/>
                </a:lnTo>
                <a:lnTo>
                  <a:pt x="144" y="20"/>
                </a:lnTo>
                <a:lnTo>
                  <a:pt x="119" y="38"/>
                </a:lnTo>
                <a:lnTo>
                  <a:pt x="121" y="36"/>
                </a:lnTo>
                <a:lnTo>
                  <a:pt x="103" y="62"/>
                </a:lnTo>
                <a:lnTo>
                  <a:pt x="104" y="59"/>
                </a:lnTo>
                <a:lnTo>
                  <a:pt x="98" y="91"/>
                </a:lnTo>
                <a:lnTo>
                  <a:pt x="98" y="89"/>
                </a:lnTo>
                <a:lnTo>
                  <a:pt x="98" y="414"/>
                </a:lnTo>
                <a:cubicBezTo>
                  <a:pt x="98" y="415"/>
                  <a:pt x="98" y="415"/>
                  <a:pt x="98" y="416"/>
                </a:cubicBezTo>
                <a:lnTo>
                  <a:pt x="92" y="448"/>
                </a:lnTo>
                <a:cubicBezTo>
                  <a:pt x="92" y="449"/>
                  <a:pt x="92" y="450"/>
                  <a:pt x="91" y="451"/>
                </a:cubicBezTo>
                <a:lnTo>
                  <a:pt x="73" y="476"/>
                </a:lnTo>
                <a:cubicBezTo>
                  <a:pt x="72" y="477"/>
                  <a:pt x="72" y="478"/>
                  <a:pt x="71" y="478"/>
                </a:cubicBezTo>
                <a:lnTo>
                  <a:pt x="45" y="496"/>
                </a:lnTo>
                <a:cubicBezTo>
                  <a:pt x="44" y="497"/>
                  <a:pt x="43" y="497"/>
                  <a:pt x="42" y="497"/>
                </a:cubicBezTo>
                <a:lnTo>
                  <a:pt x="10" y="503"/>
                </a:lnTo>
                <a:lnTo>
                  <a:pt x="10" y="488"/>
                </a:lnTo>
                <a:lnTo>
                  <a:pt x="42" y="494"/>
                </a:lnTo>
                <a:cubicBezTo>
                  <a:pt x="43" y="494"/>
                  <a:pt x="44" y="494"/>
                  <a:pt x="45" y="495"/>
                </a:cubicBezTo>
                <a:lnTo>
                  <a:pt x="71" y="513"/>
                </a:lnTo>
                <a:cubicBezTo>
                  <a:pt x="72" y="513"/>
                  <a:pt x="73" y="514"/>
                  <a:pt x="73" y="515"/>
                </a:cubicBezTo>
                <a:lnTo>
                  <a:pt x="91" y="541"/>
                </a:lnTo>
                <a:cubicBezTo>
                  <a:pt x="92" y="542"/>
                  <a:pt x="92" y="543"/>
                  <a:pt x="92" y="544"/>
                </a:cubicBezTo>
                <a:lnTo>
                  <a:pt x="98" y="576"/>
                </a:lnTo>
                <a:cubicBezTo>
                  <a:pt x="98" y="576"/>
                  <a:pt x="98" y="577"/>
                  <a:pt x="98" y="577"/>
                </a:cubicBezTo>
                <a:lnTo>
                  <a:pt x="98" y="902"/>
                </a:lnTo>
                <a:lnTo>
                  <a:pt x="98" y="901"/>
                </a:lnTo>
                <a:lnTo>
                  <a:pt x="104" y="933"/>
                </a:lnTo>
                <a:lnTo>
                  <a:pt x="103" y="930"/>
                </a:lnTo>
                <a:lnTo>
                  <a:pt x="121" y="955"/>
                </a:lnTo>
                <a:lnTo>
                  <a:pt x="119" y="953"/>
                </a:lnTo>
                <a:lnTo>
                  <a:pt x="144" y="971"/>
                </a:lnTo>
                <a:lnTo>
                  <a:pt x="141" y="970"/>
                </a:lnTo>
                <a:lnTo>
                  <a:pt x="173" y="976"/>
                </a:lnTo>
                <a:lnTo>
                  <a:pt x="170" y="991"/>
                </a:lnTo>
                <a:close/>
                <a:moveTo>
                  <a:pt x="824" y="0"/>
                </a:moveTo>
                <a:lnTo>
                  <a:pt x="856" y="6"/>
                </a:lnTo>
                <a:cubicBezTo>
                  <a:pt x="857" y="6"/>
                  <a:pt x="858" y="6"/>
                  <a:pt x="859" y="7"/>
                </a:cubicBezTo>
                <a:lnTo>
                  <a:pt x="884" y="25"/>
                </a:lnTo>
                <a:cubicBezTo>
                  <a:pt x="885" y="25"/>
                  <a:pt x="886" y="26"/>
                  <a:pt x="886" y="27"/>
                </a:cubicBezTo>
                <a:lnTo>
                  <a:pt x="904" y="53"/>
                </a:lnTo>
                <a:cubicBezTo>
                  <a:pt x="905" y="54"/>
                  <a:pt x="905" y="55"/>
                  <a:pt x="905" y="56"/>
                </a:cubicBezTo>
                <a:lnTo>
                  <a:pt x="911" y="88"/>
                </a:lnTo>
                <a:cubicBezTo>
                  <a:pt x="911" y="88"/>
                  <a:pt x="911" y="89"/>
                  <a:pt x="911" y="89"/>
                </a:cubicBezTo>
                <a:lnTo>
                  <a:pt x="911" y="414"/>
                </a:lnTo>
                <a:lnTo>
                  <a:pt x="911" y="413"/>
                </a:lnTo>
                <a:lnTo>
                  <a:pt x="917" y="445"/>
                </a:lnTo>
                <a:lnTo>
                  <a:pt x="916" y="442"/>
                </a:lnTo>
                <a:lnTo>
                  <a:pt x="934" y="467"/>
                </a:lnTo>
                <a:lnTo>
                  <a:pt x="932" y="465"/>
                </a:lnTo>
                <a:lnTo>
                  <a:pt x="958" y="483"/>
                </a:lnTo>
                <a:lnTo>
                  <a:pt x="955" y="482"/>
                </a:lnTo>
                <a:lnTo>
                  <a:pt x="986" y="488"/>
                </a:lnTo>
                <a:cubicBezTo>
                  <a:pt x="990" y="488"/>
                  <a:pt x="992" y="492"/>
                  <a:pt x="992" y="495"/>
                </a:cubicBezTo>
                <a:cubicBezTo>
                  <a:pt x="992" y="499"/>
                  <a:pt x="990" y="503"/>
                  <a:pt x="986" y="503"/>
                </a:cubicBezTo>
                <a:lnTo>
                  <a:pt x="955" y="509"/>
                </a:lnTo>
                <a:lnTo>
                  <a:pt x="958" y="508"/>
                </a:lnTo>
                <a:lnTo>
                  <a:pt x="932" y="526"/>
                </a:lnTo>
                <a:lnTo>
                  <a:pt x="934" y="524"/>
                </a:lnTo>
                <a:lnTo>
                  <a:pt x="916" y="550"/>
                </a:lnTo>
                <a:lnTo>
                  <a:pt x="917" y="547"/>
                </a:lnTo>
                <a:lnTo>
                  <a:pt x="911" y="579"/>
                </a:lnTo>
                <a:lnTo>
                  <a:pt x="911" y="577"/>
                </a:lnTo>
                <a:lnTo>
                  <a:pt x="911" y="902"/>
                </a:lnTo>
                <a:cubicBezTo>
                  <a:pt x="911" y="903"/>
                  <a:pt x="911" y="903"/>
                  <a:pt x="911" y="904"/>
                </a:cubicBezTo>
                <a:lnTo>
                  <a:pt x="905" y="936"/>
                </a:lnTo>
                <a:cubicBezTo>
                  <a:pt x="905" y="937"/>
                  <a:pt x="905" y="938"/>
                  <a:pt x="904" y="939"/>
                </a:cubicBezTo>
                <a:lnTo>
                  <a:pt x="886" y="964"/>
                </a:lnTo>
                <a:cubicBezTo>
                  <a:pt x="885" y="965"/>
                  <a:pt x="885" y="965"/>
                  <a:pt x="884" y="966"/>
                </a:cubicBezTo>
                <a:lnTo>
                  <a:pt x="859" y="984"/>
                </a:lnTo>
                <a:cubicBezTo>
                  <a:pt x="858" y="985"/>
                  <a:pt x="857" y="985"/>
                  <a:pt x="856" y="985"/>
                </a:cubicBezTo>
                <a:lnTo>
                  <a:pt x="824" y="991"/>
                </a:lnTo>
                <a:lnTo>
                  <a:pt x="821" y="976"/>
                </a:lnTo>
                <a:lnTo>
                  <a:pt x="853" y="970"/>
                </a:lnTo>
                <a:lnTo>
                  <a:pt x="850" y="971"/>
                </a:lnTo>
                <a:lnTo>
                  <a:pt x="875" y="953"/>
                </a:lnTo>
                <a:lnTo>
                  <a:pt x="873" y="955"/>
                </a:lnTo>
                <a:lnTo>
                  <a:pt x="891" y="930"/>
                </a:lnTo>
                <a:lnTo>
                  <a:pt x="890" y="933"/>
                </a:lnTo>
                <a:lnTo>
                  <a:pt x="896" y="901"/>
                </a:lnTo>
                <a:lnTo>
                  <a:pt x="895" y="902"/>
                </a:lnTo>
                <a:lnTo>
                  <a:pt x="895" y="577"/>
                </a:lnTo>
                <a:cubicBezTo>
                  <a:pt x="895" y="577"/>
                  <a:pt x="896" y="576"/>
                  <a:pt x="896" y="576"/>
                </a:cubicBezTo>
                <a:lnTo>
                  <a:pt x="902" y="544"/>
                </a:lnTo>
                <a:cubicBezTo>
                  <a:pt x="902" y="543"/>
                  <a:pt x="902" y="542"/>
                  <a:pt x="903" y="541"/>
                </a:cubicBezTo>
                <a:lnTo>
                  <a:pt x="921" y="515"/>
                </a:lnTo>
                <a:cubicBezTo>
                  <a:pt x="921" y="514"/>
                  <a:pt x="922" y="513"/>
                  <a:pt x="923" y="513"/>
                </a:cubicBezTo>
                <a:lnTo>
                  <a:pt x="949" y="495"/>
                </a:lnTo>
                <a:cubicBezTo>
                  <a:pt x="950" y="494"/>
                  <a:pt x="951" y="494"/>
                  <a:pt x="952" y="494"/>
                </a:cubicBezTo>
                <a:lnTo>
                  <a:pt x="983" y="488"/>
                </a:lnTo>
                <a:lnTo>
                  <a:pt x="983" y="503"/>
                </a:lnTo>
                <a:lnTo>
                  <a:pt x="952" y="497"/>
                </a:lnTo>
                <a:cubicBezTo>
                  <a:pt x="951" y="497"/>
                  <a:pt x="950" y="497"/>
                  <a:pt x="949" y="496"/>
                </a:cubicBezTo>
                <a:lnTo>
                  <a:pt x="923" y="478"/>
                </a:lnTo>
                <a:cubicBezTo>
                  <a:pt x="922" y="478"/>
                  <a:pt x="922" y="477"/>
                  <a:pt x="921" y="476"/>
                </a:cubicBezTo>
                <a:lnTo>
                  <a:pt x="903" y="451"/>
                </a:lnTo>
                <a:cubicBezTo>
                  <a:pt x="902" y="450"/>
                  <a:pt x="902" y="449"/>
                  <a:pt x="902" y="448"/>
                </a:cubicBezTo>
                <a:lnTo>
                  <a:pt x="896" y="416"/>
                </a:lnTo>
                <a:cubicBezTo>
                  <a:pt x="896" y="415"/>
                  <a:pt x="895" y="415"/>
                  <a:pt x="895" y="414"/>
                </a:cubicBezTo>
                <a:lnTo>
                  <a:pt x="895" y="89"/>
                </a:lnTo>
                <a:lnTo>
                  <a:pt x="896" y="91"/>
                </a:lnTo>
                <a:lnTo>
                  <a:pt x="890" y="59"/>
                </a:lnTo>
                <a:lnTo>
                  <a:pt x="891" y="62"/>
                </a:lnTo>
                <a:lnTo>
                  <a:pt x="873" y="36"/>
                </a:lnTo>
                <a:lnTo>
                  <a:pt x="875" y="38"/>
                </a:lnTo>
                <a:lnTo>
                  <a:pt x="850" y="20"/>
                </a:lnTo>
                <a:lnTo>
                  <a:pt x="853" y="21"/>
                </a:lnTo>
                <a:lnTo>
                  <a:pt x="821" y="15"/>
                </a:lnTo>
                <a:lnTo>
                  <a:pt x="824" y="0"/>
                </a:lnTo>
                <a:close/>
              </a:path>
            </a:pathLst>
          </a:custGeom>
          <a:solidFill>
            <a:srgbClr val="4A7EBB"/>
          </a:solidFill>
          <a:ln w="0">
            <a:solidFill>
              <a:srgbClr val="4A7EBB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2113" name="Picture 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6718" y="2571726"/>
            <a:ext cx="5534970" cy="34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0583" name="Rectangle 77"/>
          <p:cNvSpPr>
            <a:spLocks noChangeArrowheads="1"/>
          </p:cNvSpPr>
          <p:nvPr/>
        </p:nvSpPr>
        <p:spPr bwMode="auto">
          <a:xfrm>
            <a:off x="2151063" y="2586038"/>
            <a:ext cx="2892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fr-FR" sz="1800" b="1">
                <a:solidFill>
                  <a:srgbClr val="000000"/>
                </a:solidFill>
                <a:latin typeface="Calibri" pitchFamily="34" charset="0"/>
              </a:rPr>
              <a:t>Allocation to action categories</a:t>
            </a:r>
            <a:endParaRPr lang="fr-FR" sz="1100"/>
          </a:p>
        </p:txBody>
      </p:sp>
      <p:sp>
        <p:nvSpPr>
          <p:cNvPr id="20584" name="Freeform 84"/>
          <p:cNvSpPr>
            <a:spLocks/>
          </p:cNvSpPr>
          <p:nvPr/>
        </p:nvSpPr>
        <p:spPr bwMode="auto">
          <a:xfrm>
            <a:off x="1290638" y="4906963"/>
            <a:ext cx="198437" cy="9525"/>
          </a:xfrm>
          <a:custGeom>
            <a:avLst/>
            <a:gdLst>
              <a:gd name="T0" fmla="*/ 2147483647 w 183"/>
              <a:gd name="T1" fmla="*/ 0 h 8"/>
              <a:gd name="T2" fmla="*/ 2147483647 w 183"/>
              <a:gd name="T3" fmla="*/ 2147483647 h 8"/>
              <a:gd name="T4" fmla="*/ 2147483647 w 183"/>
              <a:gd name="T5" fmla="*/ 2147483647 h 8"/>
              <a:gd name="T6" fmla="*/ 0 w 183"/>
              <a:gd name="T7" fmla="*/ 2147483647 h 8"/>
              <a:gd name="T8" fmla="*/ 2147483647 w 183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3"/>
              <a:gd name="T16" fmla="*/ 0 h 8"/>
              <a:gd name="T17" fmla="*/ 183 w 183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3" h="8">
                <a:moveTo>
                  <a:pt x="1" y="0"/>
                </a:moveTo>
                <a:lnTo>
                  <a:pt x="183" y="1"/>
                </a:lnTo>
                <a:lnTo>
                  <a:pt x="183" y="8"/>
                </a:lnTo>
                <a:lnTo>
                  <a:pt x="0" y="7"/>
                </a:lnTo>
                <a:lnTo>
                  <a:pt x="1" y="0"/>
                </a:lnTo>
                <a:close/>
              </a:path>
            </a:pathLst>
          </a:custGeom>
          <a:solidFill>
            <a:srgbClr val="4A7EBB"/>
          </a:solidFill>
          <a:ln w="0">
            <a:solidFill>
              <a:srgbClr val="4A7EBB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585" name="Freeform 85"/>
          <p:cNvSpPr>
            <a:spLocks/>
          </p:cNvSpPr>
          <p:nvPr/>
        </p:nvSpPr>
        <p:spPr bwMode="auto">
          <a:xfrm>
            <a:off x="1290638" y="5070475"/>
            <a:ext cx="198437" cy="9525"/>
          </a:xfrm>
          <a:custGeom>
            <a:avLst/>
            <a:gdLst>
              <a:gd name="T0" fmla="*/ 2147483647 w 183"/>
              <a:gd name="T1" fmla="*/ 0 h 8"/>
              <a:gd name="T2" fmla="*/ 2147483647 w 183"/>
              <a:gd name="T3" fmla="*/ 2147483647 h 8"/>
              <a:gd name="T4" fmla="*/ 2147483647 w 183"/>
              <a:gd name="T5" fmla="*/ 2147483647 h 8"/>
              <a:gd name="T6" fmla="*/ 0 w 183"/>
              <a:gd name="T7" fmla="*/ 2147483647 h 8"/>
              <a:gd name="T8" fmla="*/ 2147483647 w 183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3"/>
              <a:gd name="T16" fmla="*/ 0 h 8"/>
              <a:gd name="T17" fmla="*/ 183 w 183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3" h="8">
                <a:moveTo>
                  <a:pt x="1" y="0"/>
                </a:moveTo>
                <a:lnTo>
                  <a:pt x="183" y="1"/>
                </a:lnTo>
                <a:lnTo>
                  <a:pt x="183" y="8"/>
                </a:lnTo>
                <a:lnTo>
                  <a:pt x="0" y="6"/>
                </a:lnTo>
                <a:lnTo>
                  <a:pt x="1" y="0"/>
                </a:lnTo>
                <a:close/>
              </a:path>
            </a:pathLst>
          </a:custGeom>
          <a:solidFill>
            <a:srgbClr val="4A7EBB"/>
          </a:solidFill>
          <a:ln w="0">
            <a:solidFill>
              <a:srgbClr val="4A7EBB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586" name="Freeform 86"/>
          <p:cNvSpPr>
            <a:spLocks/>
          </p:cNvSpPr>
          <p:nvPr/>
        </p:nvSpPr>
        <p:spPr bwMode="auto">
          <a:xfrm>
            <a:off x="1290638" y="5226050"/>
            <a:ext cx="198437" cy="7938"/>
          </a:xfrm>
          <a:custGeom>
            <a:avLst/>
            <a:gdLst>
              <a:gd name="T0" fmla="*/ 2147483647 w 183"/>
              <a:gd name="T1" fmla="*/ 0 h 8"/>
              <a:gd name="T2" fmla="*/ 2147483647 w 183"/>
              <a:gd name="T3" fmla="*/ 2147483647 h 8"/>
              <a:gd name="T4" fmla="*/ 2147483647 w 183"/>
              <a:gd name="T5" fmla="*/ 2147483647 h 8"/>
              <a:gd name="T6" fmla="*/ 0 w 183"/>
              <a:gd name="T7" fmla="*/ 2147483647 h 8"/>
              <a:gd name="T8" fmla="*/ 2147483647 w 183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3"/>
              <a:gd name="T16" fmla="*/ 0 h 8"/>
              <a:gd name="T17" fmla="*/ 183 w 183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3" h="8">
                <a:moveTo>
                  <a:pt x="1" y="0"/>
                </a:moveTo>
                <a:lnTo>
                  <a:pt x="183" y="2"/>
                </a:lnTo>
                <a:lnTo>
                  <a:pt x="183" y="8"/>
                </a:lnTo>
                <a:lnTo>
                  <a:pt x="0" y="7"/>
                </a:lnTo>
                <a:lnTo>
                  <a:pt x="1" y="0"/>
                </a:lnTo>
                <a:close/>
              </a:path>
            </a:pathLst>
          </a:custGeom>
          <a:solidFill>
            <a:srgbClr val="4A7EBB"/>
          </a:solidFill>
          <a:ln w="0">
            <a:solidFill>
              <a:srgbClr val="4A7EBB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587" name="Freeform 87"/>
          <p:cNvSpPr>
            <a:spLocks/>
          </p:cNvSpPr>
          <p:nvPr/>
        </p:nvSpPr>
        <p:spPr bwMode="auto">
          <a:xfrm>
            <a:off x="2168525" y="4860925"/>
            <a:ext cx="201613" cy="9525"/>
          </a:xfrm>
          <a:custGeom>
            <a:avLst/>
            <a:gdLst>
              <a:gd name="T0" fmla="*/ 2147483647 w 185"/>
              <a:gd name="T1" fmla="*/ 0 h 8"/>
              <a:gd name="T2" fmla="*/ 2147483647 w 185"/>
              <a:gd name="T3" fmla="*/ 2147483647 h 8"/>
              <a:gd name="T4" fmla="*/ 2147483647 w 185"/>
              <a:gd name="T5" fmla="*/ 2147483647 h 8"/>
              <a:gd name="T6" fmla="*/ 0 w 185"/>
              <a:gd name="T7" fmla="*/ 2147483647 h 8"/>
              <a:gd name="T8" fmla="*/ 2147483647 w 185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5"/>
              <a:gd name="T16" fmla="*/ 0 h 8"/>
              <a:gd name="T17" fmla="*/ 185 w 185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5" h="8">
                <a:moveTo>
                  <a:pt x="1" y="0"/>
                </a:moveTo>
                <a:lnTo>
                  <a:pt x="185" y="1"/>
                </a:lnTo>
                <a:lnTo>
                  <a:pt x="185" y="8"/>
                </a:lnTo>
                <a:lnTo>
                  <a:pt x="0" y="7"/>
                </a:lnTo>
                <a:lnTo>
                  <a:pt x="1" y="0"/>
                </a:lnTo>
                <a:close/>
              </a:path>
            </a:pathLst>
          </a:custGeom>
          <a:solidFill>
            <a:srgbClr val="4A7EBB"/>
          </a:solidFill>
          <a:ln w="0">
            <a:solidFill>
              <a:srgbClr val="4A7EBB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588" name="Rectangle 88"/>
          <p:cNvSpPr>
            <a:spLocks noChangeArrowheads="1"/>
          </p:cNvSpPr>
          <p:nvPr/>
        </p:nvSpPr>
        <p:spPr bwMode="auto">
          <a:xfrm>
            <a:off x="2168525" y="5014913"/>
            <a:ext cx="201613" cy="7937"/>
          </a:xfrm>
          <a:prstGeom prst="rect">
            <a:avLst/>
          </a:prstGeom>
          <a:solidFill>
            <a:srgbClr val="4A7EBB"/>
          </a:solidFill>
          <a:ln w="0">
            <a:solidFill>
              <a:srgbClr val="4A7EBB"/>
            </a:solidFill>
            <a:round/>
            <a:headEnd/>
            <a:tailEnd/>
          </a:ln>
        </p:spPr>
        <p:txBody>
          <a:bodyPr/>
          <a:lstStyle/>
          <a:p>
            <a:endParaRPr lang="fr-FR" sz="1100">
              <a:latin typeface="Calibri" pitchFamily="34" charset="0"/>
            </a:endParaRPr>
          </a:p>
        </p:txBody>
      </p:sp>
      <p:sp>
        <p:nvSpPr>
          <p:cNvPr id="20589" name="Freeform 89"/>
          <p:cNvSpPr>
            <a:spLocks/>
          </p:cNvSpPr>
          <p:nvPr/>
        </p:nvSpPr>
        <p:spPr bwMode="auto">
          <a:xfrm>
            <a:off x="2168525" y="5172075"/>
            <a:ext cx="201613" cy="7938"/>
          </a:xfrm>
          <a:custGeom>
            <a:avLst/>
            <a:gdLst>
              <a:gd name="T0" fmla="*/ 2147483647 w 185"/>
              <a:gd name="T1" fmla="*/ 0 h 8"/>
              <a:gd name="T2" fmla="*/ 2147483647 w 185"/>
              <a:gd name="T3" fmla="*/ 2147483647 h 8"/>
              <a:gd name="T4" fmla="*/ 2147483647 w 185"/>
              <a:gd name="T5" fmla="*/ 2147483647 h 8"/>
              <a:gd name="T6" fmla="*/ 0 w 185"/>
              <a:gd name="T7" fmla="*/ 2147483647 h 8"/>
              <a:gd name="T8" fmla="*/ 2147483647 w 185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5"/>
              <a:gd name="T16" fmla="*/ 0 h 8"/>
              <a:gd name="T17" fmla="*/ 185 w 185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5" h="8">
                <a:moveTo>
                  <a:pt x="1" y="0"/>
                </a:moveTo>
                <a:lnTo>
                  <a:pt x="185" y="1"/>
                </a:lnTo>
                <a:lnTo>
                  <a:pt x="185" y="8"/>
                </a:lnTo>
                <a:lnTo>
                  <a:pt x="0" y="7"/>
                </a:lnTo>
                <a:lnTo>
                  <a:pt x="1" y="0"/>
                </a:lnTo>
                <a:close/>
              </a:path>
            </a:pathLst>
          </a:custGeom>
          <a:solidFill>
            <a:srgbClr val="4A7EBB"/>
          </a:solidFill>
          <a:ln w="0">
            <a:solidFill>
              <a:srgbClr val="4A7EBB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590" name="Freeform 90"/>
          <p:cNvSpPr>
            <a:spLocks/>
          </p:cNvSpPr>
          <p:nvPr/>
        </p:nvSpPr>
        <p:spPr bwMode="auto">
          <a:xfrm>
            <a:off x="3100388" y="4919663"/>
            <a:ext cx="198437" cy="9525"/>
          </a:xfrm>
          <a:custGeom>
            <a:avLst/>
            <a:gdLst>
              <a:gd name="T0" fmla="*/ 2147483647 w 183"/>
              <a:gd name="T1" fmla="*/ 0 h 8"/>
              <a:gd name="T2" fmla="*/ 2147483647 w 183"/>
              <a:gd name="T3" fmla="*/ 2147483647 h 8"/>
              <a:gd name="T4" fmla="*/ 2147483647 w 183"/>
              <a:gd name="T5" fmla="*/ 2147483647 h 8"/>
              <a:gd name="T6" fmla="*/ 0 w 183"/>
              <a:gd name="T7" fmla="*/ 2147483647 h 8"/>
              <a:gd name="T8" fmla="*/ 2147483647 w 183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3"/>
              <a:gd name="T16" fmla="*/ 0 h 8"/>
              <a:gd name="T17" fmla="*/ 183 w 183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3" h="8">
                <a:moveTo>
                  <a:pt x="1" y="0"/>
                </a:moveTo>
                <a:lnTo>
                  <a:pt x="183" y="1"/>
                </a:lnTo>
                <a:lnTo>
                  <a:pt x="183" y="8"/>
                </a:lnTo>
                <a:lnTo>
                  <a:pt x="0" y="7"/>
                </a:lnTo>
                <a:lnTo>
                  <a:pt x="1" y="0"/>
                </a:lnTo>
                <a:close/>
              </a:path>
            </a:pathLst>
          </a:custGeom>
          <a:solidFill>
            <a:srgbClr val="4A7EBB"/>
          </a:solidFill>
          <a:ln w="0">
            <a:solidFill>
              <a:srgbClr val="4A7EBB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591" name="Freeform 91"/>
          <p:cNvSpPr>
            <a:spLocks/>
          </p:cNvSpPr>
          <p:nvPr/>
        </p:nvSpPr>
        <p:spPr bwMode="auto">
          <a:xfrm>
            <a:off x="3100388" y="5083175"/>
            <a:ext cx="198437" cy="9525"/>
          </a:xfrm>
          <a:custGeom>
            <a:avLst/>
            <a:gdLst>
              <a:gd name="T0" fmla="*/ 2147483647 w 183"/>
              <a:gd name="T1" fmla="*/ 0 h 8"/>
              <a:gd name="T2" fmla="*/ 2147483647 w 183"/>
              <a:gd name="T3" fmla="*/ 2147483647 h 8"/>
              <a:gd name="T4" fmla="*/ 2147483647 w 183"/>
              <a:gd name="T5" fmla="*/ 2147483647 h 8"/>
              <a:gd name="T6" fmla="*/ 0 w 183"/>
              <a:gd name="T7" fmla="*/ 2147483647 h 8"/>
              <a:gd name="T8" fmla="*/ 2147483647 w 183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3"/>
              <a:gd name="T16" fmla="*/ 0 h 8"/>
              <a:gd name="T17" fmla="*/ 183 w 183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3" h="8">
                <a:moveTo>
                  <a:pt x="1" y="0"/>
                </a:moveTo>
                <a:lnTo>
                  <a:pt x="183" y="1"/>
                </a:lnTo>
                <a:lnTo>
                  <a:pt x="183" y="8"/>
                </a:lnTo>
                <a:lnTo>
                  <a:pt x="0" y="6"/>
                </a:lnTo>
                <a:lnTo>
                  <a:pt x="1" y="0"/>
                </a:lnTo>
                <a:close/>
              </a:path>
            </a:pathLst>
          </a:custGeom>
          <a:solidFill>
            <a:srgbClr val="4A7EBB"/>
          </a:solidFill>
          <a:ln w="0">
            <a:solidFill>
              <a:srgbClr val="4A7EBB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592" name="Freeform 92"/>
          <p:cNvSpPr>
            <a:spLocks/>
          </p:cNvSpPr>
          <p:nvPr/>
        </p:nvSpPr>
        <p:spPr bwMode="auto">
          <a:xfrm>
            <a:off x="3100388" y="5238750"/>
            <a:ext cx="198437" cy="7938"/>
          </a:xfrm>
          <a:custGeom>
            <a:avLst/>
            <a:gdLst>
              <a:gd name="T0" fmla="*/ 2147483647 w 183"/>
              <a:gd name="T1" fmla="*/ 0 h 8"/>
              <a:gd name="T2" fmla="*/ 2147483647 w 183"/>
              <a:gd name="T3" fmla="*/ 2147483647 h 8"/>
              <a:gd name="T4" fmla="*/ 2147483647 w 183"/>
              <a:gd name="T5" fmla="*/ 2147483647 h 8"/>
              <a:gd name="T6" fmla="*/ 0 w 183"/>
              <a:gd name="T7" fmla="*/ 2147483647 h 8"/>
              <a:gd name="T8" fmla="*/ 2147483647 w 183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3"/>
              <a:gd name="T16" fmla="*/ 0 h 8"/>
              <a:gd name="T17" fmla="*/ 183 w 183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3" h="8">
                <a:moveTo>
                  <a:pt x="1" y="0"/>
                </a:moveTo>
                <a:lnTo>
                  <a:pt x="183" y="2"/>
                </a:lnTo>
                <a:lnTo>
                  <a:pt x="183" y="8"/>
                </a:lnTo>
                <a:lnTo>
                  <a:pt x="0" y="7"/>
                </a:lnTo>
                <a:lnTo>
                  <a:pt x="1" y="0"/>
                </a:lnTo>
                <a:close/>
              </a:path>
            </a:pathLst>
          </a:custGeom>
          <a:solidFill>
            <a:srgbClr val="4A7EBB"/>
          </a:solidFill>
          <a:ln w="0">
            <a:solidFill>
              <a:srgbClr val="4A7EBB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593" name="Rectangle 93"/>
          <p:cNvSpPr>
            <a:spLocks noChangeArrowheads="1"/>
          </p:cNvSpPr>
          <p:nvPr/>
        </p:nvSpPr>
        <p:spPr bwMode="auto">
          <a:xfrm>
            <a:off x="3994150" y="4873625"/>
            <a:ext cx="201613" cy="7938"/>
          </a:xfrm>
          <a:prstGeom prst="rect">
            <a:avLst/>
          </a:prstGeom>
          <a:solidFill>
            <a:srgbClr val="4A7EBB"/>
          </a:solidFill>
          <a:ln w="0">
            <a:solidFill>
              <a:srgbClr val="4A7EBB"/>
            </a:solidFill>
            <a:round/>
            <a:headEnd/>
            <a:tailEnd/>
          </a:ln>
        </p:spPr>
        <p:txBody>
          <a:bodyPr/>
          <a:lstStyle/>
          <a:p>
            <a:endParaRPr lang="fr-FR" sz="1100">
              <a:latin typeface="Calibri" pitchFamily="34" charset="0"/>
            </a:endParaRPr>
          </a:p>
        </p:txBody>
      </p:sp>
      <p:sp>
        <p:nvSpPr>
          <p:cNvPr id="20594" name="Freeform 94"/>
          <p:cNvSpPr>
            <a:spLocks/>
          </p:cNvSpPr>
          <p:nvPr/>
        </p:nvSpPr>
        <p:spPr bwMode="auto">
          <a:xfrm>
            <a:off x="3994150" y="5027613"/>
            <a:ext cx="201613" cy="9525"/>
          </a:xfrm>
          <a:custGeom>
            <a:avLst/>
            <a:gdLst>
              <a:gd name="T0" fmla="*/ 0 w 184"/>
              <a:gd name="T1" fmla="*/ 0 h 8"/>
              <a:gd name="T2" fmla="*/ 2147483647 w 184"/>
              <a:gd name="T3" fmla="*/ 2147483647 h 8"/>
              <a:gd name="T4" fmla="*/ 2147483647 w 184"/>
              <a:gd name="T5" fmla="*/ 2147483647 h 8"/>
              <a:gd name="T6" fmla="*/ 0 w 184"/>
              <a:gd name="T7" fmla="*/ 2147483647 h 8"/>
              <a:gd name="T8" fmla="*/ 0 w 184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4"/>
              <a:gd name="T16" fmla="*/ 0 h 8"/>
              <a:gd name="T17" fmla="*/ 184 w 184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4" h="8">
                <a:moveTo>
                  <a:pt x="0" y="0"/>
                </a:moveTo>
                <a:lnTo>
                  <a:pt x="184" y="2"/>
                </a:lnTo>
                <a:lnTo>
                  <a:pt x="184" y="8"/>
                </a:lnTo>
                <a:lnTo>
                  <a:pt x="0" y="7"/>
                </a:lnTo>
                <a:lnTo>
                  <a:pt x="0" y="0"/>
                </a:lnTo>
                <a:close/>
              </a:path>
            </a:pathLst>
          </a:custGeom>
          <a:solidFill>
            <a:srgbClr val="4A7EBB"/>
          </a:solidFill>
          <a:ln w="0">
            <a:solidFill>
              <a:srgbClr val="4A7EBB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595" name="Rectangle 95"/>
          <p:cNvSpPr>
            <a:spLocks noChangeArrowheads="1"/>
          </p:cNvSpPr>
          <p:nvPr/>
        </p:nvSpPr>
        <p:spPr bwMode="auto">
          <a:xfrm>
            <a:off x="3994150" y="5192713"/>
            <a:ext cx="201613" cy="7937"/>
          </a:xfrm>
          <a:prstGeom prst="rect">
            <a:avLst/>
          </a:prstGeom>
          <a:solidFill>
            <a:srgbClr val="4A7EBB"/>
          </a:solidFill>
          <a:ln w="0">
            <a:solidFill>
              <a:srgbClr val="4A7EBB"/>
            </a:solidFill>
            <a:round/>
            <a:headEnd/>
            <a:tailEnd/>
          </a:ln>
        </p:spPr>
        <p:txBody>
          <a:bodyPr/>
          <a:lstStyle/>
          <a:p>
            <a:endParaRPr lang="fr-FR" sz="1100">
              <a:latin typeface="Calibri" pitchFamily="34" charset="0"/>
            </a:endParaRPr>
          </a:p>
        </p:txBody>
      </p:sp>
      <p:sp>
        <p:nvSpPr>
          <p:cNvPr id="20596" name="Freeform 96"/>
          <p:cNvSpPr>
            <a:spLocks/>
          </p:cNvSpPr>
          <p:nvPr/>
        </p:nvSpPr>
        <p:spPr bwMode="auto">
          <a:xfrm>
            <a:off x="4945063" y="4927600"/>
            <a:ext cx="198437" cy="11113"/>
          </a:xfrm>
          <a:custGeom>
            <a:avLst/>
            <a:gdLst>
              <a:gd name="T0" fmla="*/ 0 w 183"/>
              <a:gd name="T1" fmla="*/ 0 h 9"/>
              <a:gd name="T2" fmla="*/ 2147483647 w 183"/>
              <a:gd name="T3" fmla="*/ 2147483647 h 9"/>
              <a:gd name="T4" fmla="*/ 2147483647 w 183"/>
              <a:gd name="T5" fmla="*/ 2147483647 h 9"/>
              <a:gd name="T6" fmla="*/ 0 w 183"/>
              <a:gd name="T7" fmla="*/ 2147483647 h 9"/>
              <a:gd name="T8" fmla="*/ 0 w 183"/>
              <a:gd name="T9" fmla="*/ 0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3"/>
              <a:gd name="T16" fmla="*/ 0 h 9"/>
              <a:gd name="T17" fmla="*/ 183 w 183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3" h="9">
                <a:moveTo>
                  <a:pt x="0" y="0"/>
                </a:moveTo>
                <a:lnTo>
                  <a:pt x="183" y="2"/>
                </a:lnTo>
                <a:lnTo>
                  <a:pt x="183" y="9"/>
                </a:lnTo>
                <a:lnTo>
                  <a:pt x="0" y="7"/>
                </a:lnTo>
                <a:lnTo>
                  <a:pt x="0" y="0"/>
                </a:lnTo>
                <a:close/>
              </a:path>
            </a:pathLst>
          </a:custGeom>
          <a:solidFill>
            <a:srgbClr val="4A7EBB"/>
          </a:solidFill>
          <a:ln w="0">
            <a:solidFill>
              <a:srgbClr val="4A7EBB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597" name="Rectangle 97"/>
          <p:cNvSpPr>
            <a:spLocks noChangeArrowheads="1"/>
          </p:cNvSpPr>
          <p:nvPr/>
        </p:nvSpPr>
        <p:spPr bwMode="auto">
          <a:xfrm>
            <a:off x="4945063" y="5083175"/>
            <a:ext cx="198437" cy="7938"/>
          </a:xfrm>
          <a:prstGeom prst="rect">
            <a:avLst/>
          </a:prstGeom>
          <a:solidFill>
            <a:srgbClr val="4A7EBB"/>
          </a:solidFill>
          <a:ln w="0">
            <a:solidFill>
              <a:srgbClr val="4A7EBB"/>
            </a:solidFill>
            <a:round/>
            <a:headEnd/>
            <a:tailEnd/>
          </a:ln>
        </p:spPr>
        <p:txBody>
          <a:bodyPr/>
          <a:lstStyle/>
          <a:p>
            <a:endParaRPr lang="fr-FR" sz="1100">
              <a:latin typeface="Calibri" pitchFamily="34" charset="0"/>
            </a:endParaRPr>
          </a:p>
        </p:txBody>
      </p:sp>
      <p:sp>
        <p:nvSpPr>
          <p:cNvPr id="20598" name="Freeform 98"/>
          <p:cNvSpPr>
            <a:spLocks/>
          </p:cNvSpPr>
          <p:nvPr/>
        </p:nvSpPr>
        <p:spPr bwMode="auto">
          <a:xfrm>
            <a:off x="4945063" y="5238750"/>
            <a:ext cx="198437" cy="7938"/>
          </a:xfrm>
          <a:custGeom>
            <a:avLst/>
            <a:gdLst>
              <a:gd name="T0" fmla="*/ 0 w 183"/>
              <a:gd name="T1" fmla="*/ 0 h 8"/>
              <a:gd name="T2" fmla="*/ 2147483647 w 183"/>
              <a:gd name="T3" fmla="*/ 2147483647 h 8"/>
              <a:gd name="T4" fmla="*/ 2147483647 w 183"/>
              <a:gd name="T5" fmla="*/ 2147483647 h 8"/>
              <a:gd name="T6" fmla="*/ 0 w 183"/>
              <a:gd name="T7" fmla="*/ 2147483647 h 8"/>
              <a:gd name="T8" fmla="*/ 0 w 183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3"/>
              <a:gd name="T16" fmla="*/ 0 h 8"/>
              <a:gd name="T17" fmla="*/ 183 w 183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3" h="8">
                <a:moveTo>
                  <a:pt x="0" y="0"/>
                </a:moveTo>
                <a:lnTo>
                  <a:pt x="183" y="2"/>
                </a:lnTo>
                <a:lnTo>
                  <a:pt x="183" y="8"/>
                </a:lnTo>
                <a:lnTo>
                  <a:pt x="0" y="7"/>
                </a:lnTo>
                <a:lnTo>
                  <a:pt x="0" y="0"/>
                </a:lnTo>
                <a:close/>
              </a:path>
            </a:pathLst>
          </a:custGeom>
          <a:solidFill>
            <a:srgbClr val="4A7EBB"/>
          </a:solidFill>
          <a:ln w="0">
            <a:solidFill>
              <a:srgbClr val="4A7EBB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599" name="Rectangle 99"/>
          <p:cNvSpPr>
            <a:spLocks noChangeArrowheads="1"/>
          </p:cNvSpPr>
          <p:nvPr/>
        </p:nvSpPr>
        <p:spPr bwMode="auto">
          <a:xfrm>
            <a:off x="5862638" y="4859338"/>
            <a:ext cx="201612" cy="7937"/>
          </a:xfrm>
          <a:prstGeom prst="rect">
            <a:avLst/>
          </a:prstGeom>
          <a:solidFill>
            <a:srgbClr val="4A7EBB"/>
          </a:solidFill>
          <a:ln w="0">
            <a:solidFill>
              <a:srgbClr val="4A7EBB"/>
            </a:solidFill>
            <a:round/>
            <a:headEnd/>
            <a:tailEnd/>
          </a:ln>
        </p:spPr>
        <p:txBody>
          <a:bodyPr/>
          <a:lstStyle/>
          <a:p>
            <a:endParaRPr lang="fr-FR" sz="1100">
              <a:latin typeface="Calibri" pitchFamily="34" charset="0"/>
            </a:endParaRPr>
          </a:p>
        </p:txBody>
      </p:sp>
      <p:sp>
        <p:nvSpPr>
          <p:cNvPr id="20600" name="Freeform 100"/>
          <p:cNvSpPr>
            <a:spLocks/>
          </p:cNvSpPr>
          <p:nvPr/>
        </p:nvSpPr>
        <p:spPr bwMode="auto">
          <a:xfrm>
            <a:off x="5862638" y="5013325"/>
            <a:ext cx="203200" cy="9525"/>
          </a:xfrm>
          <a:custGeom>
            <a:avLst/>
            <a:gdLst>
              <a:gd name="T0" fmla="*/ 0 w 186"/>
              <a:gd name="T1" fmla="*/ 0 h 8"/>
              <a:gd name="T2" fmla="*/ 2147483647 w 186"/>
              <a:gd name="T3" fmla="*/ 2147483647 h 8"/>
              <a:gd name="T4" fmla="*/ 2147483647 w 186"/>
              <a:gd name="T5" fmla="*/ 2147483647 h 8"/>
              <a:gd name="T6" fmla="*/ 0 w 186"/>
              <a:gd name="T7" fmla="*/ 2147483647 h 8"/>
              <a:gd name="T8" fmla="*/ 0 w 186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6"/>
              <a:gd name="T16" fmla="*/ 0 h 8"/>
              <a:gd name="T17" fmla="*/ 186 w 186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6" h="8">
                <a:moveTo>
                  <a:pt x="0" y="0"/>
                </a:moveTo>
                <a:lnTo>
                  <a:pt x="186" y="2"/>
                </a:lnTo>
                <a:lnTo>
                  <a:pt x="185" y="8"/>
                </a:lnTo>
                <a:lnTo>
                  <a:pt x="0" y="7"/>
                </a:lnTo>
                <a:lnTo>
                  <a:pt x="0" y="0"/>
                </a:lnTo>
                <a:close/>
              </a:path>
            </a:pathLst>
          </a:custGeom>
          <a:solidFill>
            <a:srgbClr val="4A7EBB"/>
          </a:solidFill>
          <a:ln w="0">
            <a:solidFill>
              <a:srgbClr val="4A7EBB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601" name="Rectangle 101"/>
          <p:cNvSpPr>
            <a:spLocks noChangeArrowheads="1"/>
          </p:cNvSpPr>
          <p:nvPr/>
        </p:nvSpPr>
        <p:spPr bwMode="auto">
          <a:xfrm>
            <a:off x="5862638" y="5176838"/>
            <a:ext cx="201612" cy="9525"/>
          </a:xfrm>
          <a:prstGeom prst="rect">
            <a:avLst/>
          </a:prstGeom>
          <a:solidFill>
            <a:srgbClr val="4A7EBB"/>
          </a:solidFill>
          <a:ln w="0">
            <a:solidFill>
              <a:srgbClr val="4A7EBB"/>
            </a:solidFill>
            <a:round/>
            <a:headEnd/>
            <a:tailEnd/>
          </a:ln>
        </p:spPr>
        <p:txBody>
          <a:bodyPr/>
          <a:lstStyle/>
          <a:p>
            <a:endParaRPr lang="fr-FR" sz="1100">
              <a:latin typeface="Calibri" pitchFamily="34" charset="0"/>
            </a:endParaRPr>
          </a:p>
        </p:txBody>
      </p:sp>
      <p:grpSp>
        <p:nvGrpSpPr>
          <p:cNvPr id="2" name="Groupe 112"/>
          <p:cNvGrpSpPr>
            <a:grpSpLocks/>
          </p:cNvGrpSpPr>
          <p:nvPr/>
        </p:nvGrpSpPr>
        <p:grpSpPr bwMode="auto">
          <a:xfrm>
            <a:off x="2278063" y="5524502"/>
            <a:ext cx="3351212" cy="553998"/>
            <a:chOff x="3029806" y="5835369"/>
            <a:chExt cx="4224434" cy="665172"/>
          </a:xfrm>
        </p:grpSpPr>
        <p:sp>
          <p:nvSpPr>
            <p:cNvPr id="20640" name="Rectangle 79"/>
            <p:cNvSpPr>
              <a:spLocks noChangeArrowheads="1"/>
            </p:cNvSpPr>
            <p:nvPr/>
          </p:nvSpPr>
          <p:spPr bwMode="auto">
            <a:xfrm>
              <a:off x="3701788" y="5835369"/>
              <a:ext cx="3552452" cy="665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fr-FR" sz="1800" b="1" dirty="0">
                  <a:solidFill>
                    <a:srgbClr val="C00000"/>
                  </a:solidFill>
                  <a:latin typeface="Calibri" pitchFamily="34" charset="0"/>
                </a:rPr>
                <a:t>Actions </a:t>
              </a:r>
              <a:r>
                <a:rPr lang="fr-FR" sz="1800" b="1" dirty="0" err="1">
                  <a:solidFill>
                    <a:srgbClr val="C00000"/>
                  </a:solidFill>
                  <a:latin typeface="Calibri" pitchFamily="34" charset="0"/>
                </a:rPr>
                <a:t>implemented</a:t>
              </a:r>
              <a:r>
                <a:rPr lang="fr-FR" sz="1800" b="1" dirty="0">
                  <a:solidFill>
                    <a:srgbClr val="C00000"/>
                  </a:solidFill>
                  <a:latin typeface="Calibri" pitchFamily="34" charset="0"/>
                </a:rPr>
                <a:t> </a:t>
              </a:r>
              <a:r>
                <a:rPr lang="fr-FR" sz="1800" b="1" dirty="0" err="1" smtClean="0">
                  <a:solidFill>
                    <a:srgbClr val="C00000"/>
                  </a:solidFill>
                  <a:latin typeface="Calibri" pitchFamily="34" charset="0"/>
                </a:rPr>
                <a:t>result</a:t>
              </a:r>
              <a:r>
                <a:rPr lang="fr-FR" sz="1800" b="1" dirty="0" smtClean="0">
                  <a:solidFill>
                    <a:srgbClr val="C00000"/>
                  </a:solidFill>
                  <a:latin typeface="Calibri" pitchFamily="34" charset="0"/>
                </a:rPr>
                <a:t> in</a:t>
              </a:r>
              <a:r>
                <a:rPr lang="fr-FR" sz="1800" b="1" dirty="0" smtClean="0">
                  <a:solidFill>
                    <a:schemeClr val="accent2"/>
                  </a:solidFill>
                  <a:latin typeface="Calibri" pitchFamily="34" charset="0"/>
                </a:rPr>
                <a:t> a </a:t>
              </a:r>
              <a:r>
                <a:rPr lang="fr-FR" sz="1800" b="1" dirty="0" smtClean="0">
                  <a:solidFill>
                    <a:srgbClr val="C00000"/>
                  </a:solidFill>
                  <a:latin typeface="Calibri" pitchFamily="34" charset="0"/>
                </a:rPr>
                <a:t>new </a:t>
              </a:r>
              <a:r>
                <a:rPr lang="fr-FR" sz="1800" b="1" dirty="0" err="1">
                  <a:solidFill>
                    <a:srgbClr val="C00000"/>
                  </a:solidFill>
                  <a:latin typeface="Calibri" pitchFamily="34" charset="0"/>
                </a:rPr>
                <a:t>review</a:t>
              </a:r>
              <a:r>
                <a:rPr lang="fr-FR" sz="1800" b="1" dirty="0">
                  <a:solidFill>
                    <a:srgbClr val="C00000"/>
                  </a:solidFill>
                  <a:latin typeface="Calibri" pitchFamily="34" charset="0"/>
                </a:rPr>
                <a:t> </a:t>
              </a:r>
              <a:r>
                <a:rPr lang="fr-FR" sz="1800" b="1" dirty="0" err="1">
                  <a:solidFill>
                    <a:srgbClr val="C00000"/>
                  </a:solidFill>
                  <a:latin typeface="Calibri" pitchFamily="34" charset="0"/>
                </a:rPr>
                <a:t>process</a:t>
              </a:r>
              <a:endParaRPr lang="fr-FR" sz="1100" dirty="0">
                <a:solidFill>
                  <a:srgbClr val="C00000"/>
                </a:solidFill>
              </a:endParaRPr>
            </a:p>
          </p:txBody>
        </p:sp>
        <p:sp>
          <p:nvSpPr>
            <p:cNvPr id="2139" name="Freeform 103"/>
            <p:cNvSpPr>
              <a:spLocks noEditPoints="1"/>
            </p:cNvSpPr>
            <p:nvPr/>
          </p:nvSpPr>
          <p:spPr bwMode="auto">
            <a:xfrm>
              <a:off x="3029806" y="5929330"/>
              <a:ext cx="542062" cy="318865"/>
            </a:xfrm>
            <a:custGeom>
              <a:avLst/>
              <a:gdLst>
                <a:gd name="T0" fmla="*/ 0 w 395"/>
                <a:gd name="T1" fmla="*/ 2147483647 h 230"/>
                <a:gd name="T2" fmla="*/ 2147483647 w 395"/>
                <a:gd name="T3" fmla="*/ 2147483647 h 230"/>
                <a:gd name="T4" fmla="*/ 2147483647 w 395"/>
                <a:gd name="T5" fmla="*/ 2147483647 h 230"/>
                <a:gd name="T6" fmla="*/ 2147483647 w 395"/>
                <a:gd name="T7" fmla="*/ 0 h 230"/>
                <a:gd name="T8" fmla="*/ 2147483647 w 395"/>
                <a:gd name="T9" fmla="*/ 2147483647 h 230"/>
                <a:gd name="T10" fmla="*/ 2147483647 w 395"/>
                <a:gd name="T11" fmla="*/ 2147483647 h 230"/>
                <a:gd name="T12" fmla="*/ 2147483647 w 395"/>
                <a:gd name="T13" fmla="*/ 2147483647 h 230"/>
                <a:gd name="T14" fmla="*/ 2147483647 w 395"/>
                <a:gd name="T15" fmla="*/ 2147483647 h 230"/>
                <a:gd name="T16" fmla="*/ 0 w 395"/>
                <a:gd name="T17" fmla="*/ 2147483647 h 230"/>
                <a:gd name="T18" fmla="*/ 0 w 395"/>
                <a:gd name="T19" fmla="*/ 2147483647 h 230"/>
                <a:gd name="T20" fmla="*/ 2147483647 w 395"/>
                <a:gd name="T21" fmla="*/ 2147483647 h 230"/>
                <a:gd name="T22" fmla="*/ 2147483647 w 395"/>
                <a:gd name="T23" fmla="*/ 2147483647 h 230"/>
                <a:gd name="T24" fmla="*/ 2147483647 w 395"/>
                <a:gd name="T25" fmla="*/ 2147483647 h 230"/>
                <a:gd name="T26" fmla="*/ 2147483647 w 395"/>
                <a:gd name="T27" fmla="*/ 2147483647 h 230"/>
                <a:gd name="T28" fmla="*/ 2147483647 w 395"/>
                <a:gd name="T29" fmla="*/ 2147483647 h 230"/>
                <a:gd name="T30" fmla="*/ 2147483647 w 395"/>
                <a:gd name="T31" fmla="*/ 2147483647 h 230"/>
                <a:gd name="T32" fmla="*/ 2147483647 w 395"/>
                <a:gd name="T33" fmla="*/ 2147483647 h 230"/>
                <a:gd name="T34" fmla="*/ 2147483647 w 395"/>
                <a:gd name="T35" fmla="*/ 2147483647 h 230"/>
                <a:gd name="T36" fmla="*/ 2147483647 w 395"/>
                <a:gd name="T37" fmla="*/ 2147483647 h 230"/>
                <a:gd name="T38" fmla="*/ 2147483647 w 395"/>
                <a:gd name="T39" fmla="*/ 2147483647 h 230"/>
                <a:gd name="T40" fmla="*/ 2147483647 w 395"/>
                <a:gd name="T41" fmla="*/ 2147483647 h 230"/>
                <a:gd name="T42" fmla="*/ 2147483647 w 395"/>
                <a:gd name="T43" fmla="*/ 2147483647 h 230"/>
                <a:gd name="T44" fmla="*/ 2147483647 w 395"/>
                <a:gd name="T45" fmla="*/ 2147483647 h 23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95"/>
                <a:gd name="T70" fmla="*/ 0 h 230"/>
                <a:gd name="T71" fmla="*/ 395 w 395"/>
                <a:gd name="T72" fmla="*/ 230 h 23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95" h="230">
                  <a:moveTo>
                    <a:pt x="0" y="59"/>
                  </a:moveTo>
                  <a:lnTo>
                    <a:pt x="290" y="59"/>
                  </a:lnTo>
                  <a:lnTo>
                    <a:pt x="280" y="69"/>
                  </a:lnTo>
                  <a:lnTo>
                    <a:pt x="280" y="0"/>
                  </a:lnTo>
                  <a:lnTo>
                    <a:pt x="395" y="115"/>
                  </a:lnTo>
                  <a:lnTo>
                    <a:pt x="280" y="230"/>
                  </a:lnTo>
                  <a:lnTo>
                    <a:pt x="280" y="160"/>
                  </a:lnTo>
                  <a:lnTo>
                    <a:pt x="290" y="170"/>
                  </a:lnTo>
                  <a:lnTo>
                    <a:pt x="0" y="170"/>
                  </a:lnTo>
                  <a:lnTo>
                    <a:pt x="0" y="59"/>
                  </a:lnTo>
                  <a:close/>
                  <a:moveTo>
                    <a:pt x="20" y="160"/>
                  </a:moveTo>
                  <a:lnTo>
                    <a:pt x="10" y="150"/>
                  </a:lnTo>
                  <a:lnTo>
                    <a:pt x="300" y="150"/>
                  </a:lnTo>
                  <a:lnTo>
                    <a:pt x="300" y="206"/>
                  </a:lnTo>
                  <a:lnTo>
                    <a:pt x="283" y="199"/>
                  </a:lnTo>
                  <a:lnTo>
                    <a:pt x="373" y="108"/>
                  </a:lnTo>
                  <a:lnTo>
                    <a:pt x="373" y="122"/>
                  </a:lnTo>
                  <a:lnTo>
                    <a:pt x="283" y="31"/>
                  </a:lnTo>
                  <a:lnTo>
                    <a:pt x="300" y="24"/>
                  </a:lnTo>
                  <a:lnTo>
                    <a:pt x="300" y="80"/>
                  </a:lnTo>
                  <a:lnTo>
                    <a:pt x="10" y="80"/>
                  </a:lnTo>
                  <a:lnTo>
                    <a:pt x="20" y="69"/>
                  </a:lnTo>
                  <a:lnTo>
                    <a:pt x="20" y="160"/>
                  </a:lnTo>
                  <a:close/>
                </a:path>
              </a:pathLst>
            </a:custGeom>
            <a:solidFill>
              <a:srgbClr val="385D8A"/>
            </a:solidFill>
            <a:ln w="0">
              <a:solidFill>
                <a:srgbClr val="385D8A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fr-FR" sz="1100">
                <a:latin typeface="Calibri" pitchFamily="34" charset="0"/>
              </a:endParaRPr>
            </a:p>
          </p:txBody>
        </p:sp>
      </p:grpSp>
      <p:sp>
        <p:nvSpPr>
          <p:cNvPr id="20603" name="Freeform 108"/>
          <p:cNvSpPr>
            <a:spLocks/>
          </p:cNvSpPr>
          <p:nvPr/>
        </p:nvSpPr>
        <p:spPr bwMode="auto">
          <a:xfrm>
            <a:off x="1290638" y="3063875"/>
            <a:ext cx="4681537" cy="7938"/>
          </a:xfrm>
          <a:custGeom>
            <a:avLst/>
            <a:gdLst>
              <a:gd name="T0" fmla="*/ 0 w 4301"/>
              <a:gd name="T1" fmla="*/ 0 h 8"/>
              <a:gd name="T2" fmla="*/ 2147483647 w 4301"/>
              <a:gd name="T3" fmla="*/ 2147483647 h 8"/>
              <a:gd name="T4" fmla="*/ 2147483647 w 4301"/>
              <a:gd name="T5" fmla="*/ 2147483647 h 8"/>
              <a:gd name="T6" fmla="*/ 0 w 4301"/>
              <a:gd name="T7" fmla="*/ 2147483647 h 8"/>
              <a:gd name="T8" fmla="*/ 0 w 4301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01"/>
              <a:gd name="T16" fmla="*/ 0 h 8"/>
              <a:gd name="T17" fmla="*/ 4301 w 4301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01" h="8">
                <a:moveTo>
                  <a:pt x="0" y="0"/>
                </a:moveTo>
                <a:lnTo>
                  <a:pt x="4301" y="2"/>
                </a:lnTo>
                <a:lnTo>
                  <a:pt x="4301" y="8"/>
                </a:lnTo>
                <a:lnTo>
                  <a:pt x="0" y="7"/>
                </a:lnTo>
                <a:lnTo>
                  <a:pt x="0" y="0"/>
                </a:lnTo>
                <a:close/>
              </a:path>
            </a:pathLst>
          </a:custGeom>
          <a:solidFill>
            <a:srgbClr val="4A7EBB"/>
          </a:solidFill>
          <a:ln w="0">
            <a:solidFill>
              <a:srgbClr val="4A7EBB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604" name="Freeform 109"/>
          <p:cNvSpPr>
            <a:spLocks noEditPoints="1"/>
          </p:cNvSpPr>
          <p:nvPr/>
        </p:nvSpPr>
        <p:spPr bwMode="auto">
          <a:xfrm>
            <a:off x="4043363" y="3068638"/>
            <a:ext cx="77787" cy="157162"/>
          </a:xfrm>
          <a:custGeom>
            <a:avLst/>
            <a:gdLst>
              <a:gd name="T0" fmla="*/ 2147483647 w 168"/>
              <a:gd name="T1" fmla="*/ 2147483647 h 326"/>
              <a:gd name="T2" fmla="*/ 2147483647 w 168"/>
              <a:gd name="T3" fmla="*/ 2147483647 h 326"/>
              <a:gd name="T4" fmla="*/ 2147483647 w 168"/>
              <a:gd name="T5" fmla="*/ 2147483647 h 326"/>
              <a:gd name="T6" fmla="*/ 2147483647 w 168"/>
              <a:gd name="T7" fmla="*/ 0 h 326"/>
              <a:gd name="T8" fmla="*/ 2147483647 w 168"/>
              <a:gd name="T9" fmla="*/ 2147483647 h 326"/>
              <a:gd name="T10" fmla="*/ 2147483647 w 168"/>
              <a:gd name="T11" fmla="*/ 2147483647 h 326"/>
              <a:gd name="T12" fmla="*/ 2147483647 w 168"/>
              <a:gd name="T13" fmla="*/ 2147483647 h 326"/>
              <a:gd name="T14" fmla="*/ 2147483647 w 168"/>
              <a:gd name="T15" fmla="*/ 2147483647 h 326"/>
              <a:gd name="T16" fmla="*/ 2147483647 w 168"/>
              <a:gd name="T17" fmla="*/ 2147483647 h 326"/>
              <a:gd name="T18" fmla="*/ 2147483647 w 168"/>
              <a:gd name="T19" fmla="*/ 2147483647 h 326"/>
              <a:gd name="T20" fmla="*/ 2147483647 w 168"/>
              <a:gd name="T21" fmla="*/ 2147483647 h 326"/>
              <a:gd name="T22" fmla="*/ 2147483647 w 168"/>
              <a:gd name="T23" fmla="*/ 2147483647 h 326"/>
              <a:gd name="T24" fmla="*/ 2147483647 w 168"/>
              <a:gd name="T25" fmla="*/ 2147483647 h 326"/>
              <a:gd name="T26" fmla="*/ 2147483647 w 168"/>
              <a:gd name="T27" fmla="*/ 2147483647 h 326"/>
              <a:gd name="T28" fmla="*/ 2147483647 w 168"/>
              <a:gd name="T29" fmla="*/ 2147483647 h 3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68"/>
              <a:gd name="T46" fmla="*/ 0 h 326"/>
              <a:gd name="T47" fmla="*/ 168 w 168"/>
              <a:gd name="T48" fmla="*/ 326 h 3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68" h="326">
                <a:moveTo>
                  <a:pt x="93" y="1"/>
                </a:moveTo>
                <a:lnTo>
                  <a:pt x="91" y="310"/>
                </a:lnTo>
                <a:lnTo>
                  <a:pt x="75" y="310"/>
                </a:lnTo>
                <a:lnTo>
                  <a:pt x="77" y="0"/>
                </a:lnTo>
                <a:lnTo>
                  <a:pt x="93" y="1"/>
                </a:lnTo>
                <a:close/>
                <a:moveTo>
                  <a:pt x="165" y="187"/>
                </a:moveTo>
                <a:lnTo>
                  <a:pt x="82" y="326"/>
                </a:lnTo>
                <a:lnTo>
                  <a:pt x="2" y="185"/>
                </a:lnTo>
                <a:cubicBezTo>
                  <a:pt x="0" y="181"/>
                  <a:pt x="1" y="176"/>
                  <a:pt x="5" y="174"/>
                </a:cubicBezTo>
                <a:cubicBezTo>
                  <a:pt x="9" y="172"/>
                  <a:pt x="14" y="173"/>
                  <a:pt x="16" y="177"/>
                </a:cubicBezTo>
                <a:lnTo>
                  <a:pt x="90" y="306"/>
                </a:lnTo>
                <a:lnTo>
                  <a:pt x="76" y="306"/>
                </a:lnTo>
                <a:lnTo>
                  <a:pt x="151" y="178"/>
                </a:lnTo>
                <a:cubicBezTo>
                  <a:pt x="154" y="175"/>
                  <a:pt x="159" y="173"/>
                  <a:pt x="162" y="176"/>
                </a:cubicBezTo>
                <a:cubicBezTo>
                  <a:pt x="166" y="178"/>
                  <a:pt x="168" y="183"/>
                  <a:pt x="165" y="187"/>
                </a:cubicBezTo>
                <a:close/>
              </a:path>
            </a:pathLst>
          </a:custGeom>
          <a:solidFill>
            <a:srgbClr val="4A7EBB"/>
          </a:solidFill>
          <a:ln w="0">
            <a:solidFill>
              <a:srgbClr val="4A7EBB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605" name="Freeform 110"/>
          <p:cNvSpPr>
            <a:spLocks noEditPoints="1"/>
          </p:cNvSpPr>
          <p:nvPr/>
        </p:nvSpPr>
        <p:spPr bwMode="auto">
          <a:xfrm>
            <a:off x="4987925" y="3068638"/>
            <a:ext cx="77788" cy="157162"/>
          </a:xfrm>
          <a:custGeom>
            <a:avLst/>
            <a:gdLst>
              <a:gd name="T0" fmla="*/ 2147483647 w 168"/>
              <a:gd name="T1" fmla="*/ 2147483647 h 326"/>
              <a:gd name="T2" fmla="*/ 2147483647 w 168"/>
              <a:gd name="T3" fmla="*/ 2147483647 h 326"/>
              <a:gd name="T4" fmla="*/ 2147483647 w 168"/>
              <a:gd name="T5" fmla="*/ 2147483647 h 326"/>
              <a:gd name="T6" fmla="*/ 2147483647 w 168"/>
              <a:gd name="T7" fmla="*/ 0 h 326"/>
              <a:gd name="T8" fmla="*/ 2147483647 w 168"/>
              <a:gd name="T9" fmla="*/ 2147483647 h 326"/>
              <a:gd name="T10" fmla="*/ 2147483647 w 168"/>
              <a:gd name="T11" fmla="*/ 2147483647 h 326"/>
              <a:gd name="T12" fmla="*/ 2147483647 w 168"/>
              <a:gd name="T13" fmla="*/ 2147483647 h 326"/>
              <a:gd name="T14" fmla="*/ 2147483647 w 168"/>
              <a:gd name="T15" fmla="*/ 2147483647 h 326"/>
              <a:gd name="T16" fmla="*/ 2147483647 w 168"/>
              <a:gd name="T17" fmla="*/ 2147483647 h 326"/>
              <a:gd name="T18" fmla="*/ 2147483647 w 168"/>
              <a:gd name="T19" fmla="*/ 2147483647 h 326"/>
              <a:gd name="T20" fmla="*/ 2147483647 w 168"/>
              <a:gd name="T21" fmla="*/ 2147483647 h 326"/>
              <a:gd name="T22" fmla="*/ 2147483647 w 168"/>
              <a:gd name="T23" fmla="*/ 2147483647 h 326"/>
              <a:gd name="T24" fmla="*/ 2147483647 w 168"/>
              <a:gd name="T25" fmla="*/ 2147483647 h 326"/>
              <a:gd name="T26" fmla="*/ 2147483647 w 168"/>
              <a:gd name="T27" fmla="*/ 2147483647 h 326"/>
              <a:gd name="T28" fmla="*/ 2147483647 w 168"/>
              <a:gd name="T29" fmla="*/ 2147483647 h 3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68"/>
              <a:gd name="T46" fmla="*/ 0 h 326"/>
              <a:gd name="T47" fmla="*/ 168 w 168"/>
              <a:gd name="T48" fmla="*/ 326 h 3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68" h="326">
                <a:moveTo>
                  <a:pt x="93" y="1"/>
                </a:moveTo>
                <a:lnTo>
                  <a:pt x="91" y="310"/>
                </a:lnTo>
                <a:lnTo>
                  <a:pt x="75" y="310"/>
                </a:lnTo>
                <a:lnTo>
                  <a:pt x="77" y="0"/>
                </a:lnTo>
                <a:lnTo>
                  <a:pt x="93" y="1"/>
                </a:lnTo>
                <a:close/>
                <a:moveTo>
                  <a:pt x="165" y="187"/>
                </a:moveTo>
                <a:lnTo>
                  <a:pt x="82" y="326"/>
                </a:lnTo>
                <a:lnTo>
                  <a:pt x="2" y="185"/>
                </a:lnTo>
                <a:cubicBezTo>
                  <a:pt x="0" y="181"/>
                  <a:pt x="1" y="176"/>
                  <a:pt x="5" y="174"/>
                </a:cubicBezTo>
                <a:cubicBezTo>
                  <a:pt x="9" y="172"/>
                  <a:pt x="14" y="173"/>
                  <a:pt x="16" y="177"/>
                </a:cubicBezTo>
                <a:lnTo>
                  <a:pt x="90" y="306"/>
                </a:lnTo>
                <a:lnTo>
                  <a:pt x="76" y="306"/>
                </a:lnTo>
                <a:lnTo>
                  <a:pt x="151" y="178"/>
                </a:lnTo>
                <a:cubicBezTo>
                  <a:pt x="154" y="175"/>
                  <a:pt x="159" y="173"/>
                  <a:pt x="162" y="176"/>
                </a:cubicBezTo>
                <a:cubicBezTo>
                  <a:pt x="166" y="178"/>
                  <a:pt x="168" y="183"/>
                  <a:pt x="165" y="187"/>
                </a:cubicBezTo>
                <a:close/>
              </a:path>
            </a:pathLst>
          </a:custGeom>
          <a:solidFill>
            <a:srgbClr val="4A7EBB"/>
          </a:solidFill>
          <a:ln w="0">
            <a:solidFill>
              <a:srgbClr val="4A7EBB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606" name="Freeform 111"/>
          <p:cNvSpPr>
            <a:spLocks noEditPoints="1"/>
          </p:cNvSpPr>
          <p:nvPr/>
        </p:nvSpPr>
        <p:spPr bwMode="auto">
          <a:xfrm>
            <a:off x="5934075" y="3052763"/>
            <a:ext cx="76200" cy="158750"/>
          </a:xfrm>
          <a:custGeom>
            <a:avLst/>
            <a:gdLst>
              <a:gd name="T0" fmla="*/ 2147483647 w 167"/>
              <a:gd name="T1" fmla="*/ 0 h 326"/>
              <a:gd name="T2" fmla="*/ 2147483647 w 167"/>
              <a:gd name="T3" fmla="*/ 2147483647 h 326"/>
              <a:gd name="T4" fmla="*/ 2147483647 w 167"/>
              <a:gd name="T5" fmla="*/ 2147483647 h 326"/>
              <a:gd name="T6" fmla="*/ 2147483647 w 167"/>
              <a:gd name="T7" fmla="*/ 0 h 326"/>
              <a:gd name="T8" fmla="*/ 2147483647 w 167"/>
              <a:gd name="T9" fmla="*/ 0 h 326"/>
              <a:gd name="T10" fmla="*/ 2147483647 w 167"/>
              <a:gd name="T11" fmla="*/ 2147483647 h 326"/>
              <a:gd name="T12" fmla="*/ 2147483647 w 167"/>
              <a:gd name="T13" fmla="*/ 2147483647 h 326"/>
              <a:gd name="T14" fmla="*/ 2147483647 w 167"/>
              <a:gd name="T15" fmla="*/ 2147483647 h 326"/>
              <a:gd name="T16" fmla="*/ 2147483647 w 167"/>
              <a:gd name="T17" fmla="*/ 2147483647 h 326"/>
              <a:gd name="T18" fmla="*/ 2147483647 w 167"/>
              <a:gd name="T19" fmla="*/ 2147483647 h 326"/>
              <a:gd name="T20" fmla="*/ 2147483647 w 167"/>
              <a:gd name="T21" fmla="*/ 2147483647 h 326"/>
              <a:gd name="T22" fmla="*/ 2147483647 w 167"/>
              <a:gd name="T23" fmla="*/ 2147483647 h 326"/>
              <a:gd name="T24" fmla="*/ 2147483647 w 167"/>
              <a:gd name="T25" fmla="*/ 2147483647 h 326"/>
              <a:gd name="T26" fmla="*/ 2147483647 w 167"/>
              <a:gd name="T27" fmla="*/ 2147483647 h 326"/>
              <a:gd name="T28" fmla="*/ 2147483647 w 167"/>
              <a:gd name="T29" fmla="*/ 2147483647 h 3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67"/>
              <a:gd name="T46" fmla="*/ 0 h 326"/>
              <a:gd name="T47" fmla="*/ 167 w 167"/>
              <a:gd name="T48" fmla="*/ 326 h 3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67" h="326">
                <a:moveTo>
                  <a:pt x="91" y="0"/>
                </a:moveTo>
                <a:lnTo>
                  <a:pt x="91" y="310"/>
                </a:lnTo>
                <a:lnTo>
                  <a:pt x="75" y="310"/>
                </a:lnTo>
                <a:lnTo>
                  <a:pt x="75" y="0"/>
                </a:lnTo>
                <a:lnTo>
                  <a:pt x="91" y="0"/>
                </a:lnTo>
                <a:close/>
                <a:moveTo>
                  <a:pt x="165" y="186"/>
                </a:moveTo>
                <a:lnTo>
                  <a:pt x="83" y="326"/>
                </a:lnTo>
                <a:lnTo>
                  <a:pt x="2" y="186"/>
                </a:lnTo>
                <a:cubicBezTo>
                  <a:pt x="0" y="182"/>
                  <a:pt x="1" y="177"/>
                  <a:pt x="5" y="175"/>
                </a:cubicBezTo>
                <a:cubicBezTo>
                  <a:pt x="9" y="173"/>
                  <a:pt x="13" y="174"/>
                  <a:pt x="16" y="178"/>
                </a:cubicBezTo>
                <a:lnTo>
                  <a:pt x="90" y="306"/>
                </a:lnTo>
                <a:lnTo>
                  <a:pt x="77" y="306"/>
                </a:lnTo>
                <a:lnTo>
                  <a:pt x="151" y="178"/>
                </a:lnTo>
                <a:cubicBezTo>
                  <a:pt x="154" y="174"/>
                  <a:pt x="158" y="173"/>
                  <a:pt x="162" y="175"/>
                </a:cubicBezTo>
                <a:cubicBezTo>
                  <a:pt x="166" y="177"/>
                  <a:pt x="167" y="182"/>
                  <a:pt x="165" y="186"/>
                </a:cubicBezTo>
                <a:close/>
              </a:path>
            </a:pathLst>
          </a:custGeom>
          <a:solidFill>
            <a:srgbClr val="4A7EBB"/>
          </a:solidFill>
          <a:ln w="0">
            <a:solidFill>
              <a:srgbClr val="4A7EBB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607" name="Freeform 112"/>
          <p:cNvSpPr>
            <a:spLocks noEditPoints="1"/>
          </p:cNvSpPr>
          <p:nvPr/>
        </p:nvSpPr>
        <p:spPr bwMode="auto">
          <a:xfrm>
            <a:off x="3179763" y="3068638"/>
            <a:ext cx="77787" cy="157162"/>
          </a:xfrm>
          <a:custGeom>
            <a:avLst/>
            <a:gdLst>
              <a:gd name="T0" fmla="*/ 2147483647 w 168"/>
              <a:gd name="T1" fmla="*/ 2147483647 h 326"/>
              <a:gd name="T2" fmla="*/ 2147483647 w 168"/>
              <a:gd name="T3" fmla="*/ 2147483647 h 326"/>
              <a:gd name="T4" fmla="*/ 2147483647 w 168"/>
              <a:gd name="T5" fmla="*/ 2147483647 h 326"/>
              <a:gd name="T6" fmla="*/ 2147483647 w 168"/>
              <a:gd name="T7" fmla="*/ 0 h 326"/>
              <a:gd name="T8" fmla="*/ 2147483647 w 168"/>
              <a:gd name="T9" fmla="*/ 2147483647 h 326"/>
              <a:gd name="T10" fmla="*/ 2147483647 w 168"/>
              <a:gd name="T11" fmla="*/ 2147483647 h 326"/>
              <a:gd name="T12" fmla="*/ 2147483647 w 168"/>
              <a:gd name="T13" fmla="*/ 2147483647 h 326"/>
              <a:gd name="T14" fmla="*/ 2147483647 w 168"/>
              <a:gd name="T15" fmla="*/ 2147483647 h 326"/>
              <a:gd name="T16" fmla="*/ 2147483647 w 168"/>
              <a:gd name="T17" fmla="*/ 2147483647 h 326"/>
              <a:gd name="T18" fmla="*/ 2147483647 w 168"/>
              <a:gd name="T19" fmla="*/ 2147483647 h 326"/>
              <a:gd name="T20" fmla="*/ 2147483647 w 168"/>
              <a:gd name="T21" fmla="*/ 2147483647 h 326"/>
              <a:gd name="T22" fmla="*/ 2147483647 w 168"/>
              <a:gd name="T23" fmla="*/ 2147483647 h 326"/>
              <a:gd name="T24" fmla="*/ 2147483647 w 168"/>
              <a:gd name="T25" fmla="*/ 2147483647 h 326"/>
              <a:gd name="T26" fmla="*/ 2147483647 w 168"/>
              <a:gd name="T27" fmla="*/ 2147483647 h 326"/>
              <a:gd name="T28" fmla="*/ 2147483647 w 168"/>
              <a:gd name="T29" fmla="*/ 2147483647 h 3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68"/>
              <a:gd name="T46" fmla="*/ 0 h 326"/>
              <a:gd name="T47" fmla="*/ 168 w 168"/>
              <a:gd name="T48" fmla="*/ 326 h 3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68" h="326">
                <a:moveTo>
                  <a:pt x="93" y="1"/>
                </a:moveTo>
                <a:lnTo>
                  <a:pt x="91" y="310"/>
                </a:lnTo>
                <a:lnTo>
                  <a:pt x="75" y="310"/>
                </a:lnTo>
                <a:lnTo>
                  <a:pt x="77" y="0"/>
                </a:lnTo>
                <a:lnTo>
                  <a:pt x="93" y="1"/>
                </a:lnTo>
                <a:close/>
                <a:moveTo>
                  <a:pt x="165" y="187"/>
                </a:moveTo>
                <a:lnTo>
                  <a:pt x="82" y="326"/>
                </a:lnTo>
                <a:lnTo>
                  <a:pt x="2" y="185"/>
                </a:lnTo>
                <a:cubicBezTo>
                  <a:pt x="0" y="181"/>
                  <a:pt x="1" y="176"/>
                  <a:pt x="5" y="174"/>
                </a:cubicBezTo>
                <a:cubicBezTo>
                  <a:pt x="9" y="172"/>
                  <a:pt x="14" y="173"/>
                  <a:pt x="16" y="177"/>
                </a:cubicBezTo>
                <a:lnTo>
                  <a:pt x="90" y="306"/>
                </a:lnTo>
                <a:lnTo>
                  <a:pt x="76" y="306"/>
                </a:lnTo>
                <a:lnTo>
                  <a:pt x="151" y="178"/>
                </a:lnTo>
                <a:cubicBezTo>
                  <a:pt x="154" y="175"/>
                  <a:pt x="159" y="173"/>
                  <a:pt x="162" y="176"/>
                </a:cubicBezTo>
                <a:cubicBezTo>
                  <a:pt x="166" y="178"/>
                  <a:pt x="168" y="183"/>
                  <a:pt x="165" y="187"/>
                </a:cubicBezTo>
                <a:close/>
              </a:path>
            </a:pathLst>
          </a:custGeom>
          <a:solidFill>
            <a:srgbClr val="4A7EBB"/>
          </a:solidFill>
          <a:ln w="0">
            <a:solidFill>
              <a:srgbClr val="4A7EBB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608" name="Freeform 113"/>
          <p:cNvSpPr>
            <a:spLocks noEditPoints="1"/>
          </p:cNvSpPr>
          <p:nvPr/>
        </p:nvSpPr>
        <p:spPr bwMode="auto">
          <a:xfrm>
            <a:off x="2228850" y="3068638"/>
            <a:ext cx="76200" cy="157162"/>
          </a:xfrm>
          <a:custGeom>
            <a:avLst/>
            <a:gdLst>
              <a:gd name="T0" fmla="*/ 2147483647 w 167"/>
              <a:gd name="T1" fmla="*/ 0 h 326"/>
              <a:gd name="T2" fmla="*/ 2147483647 w 167"/>
              <a:gd name="T3" fmla="*/ 2147483647 h 326"/>
              <a:gd name="T4" fmla="*/ 2147483647 w 167"/>
              <a:gd name="T5" fmla="*/ 2147483647 h 326"/>
              <a:gd name="T6" fmla="*/ 2147483647 w 167"/>
              <a:gd name="T7" fmla="*/ 0 h 326"/>
              <a:gd name="T8" fmla="*/ 2147483647 w 167"/>
              <a:gd name="T9" fmla="*/ 0 h 326"/>
              <a:gd name="T10" fmla="*/ 2147483647 w 167"/>
              <a:gd name="T11" fmla="*/ 2147483647 h 326"/>
              <a:gd name="T12" fmla="*/ 2147483647 w 167"/>
              <a:gd name="T13" fmla="*/ 2147483647 h 326"/>
              <a:gd name="T14" fmla="*/ 2147483647 w 167"/>
              <a:gd name="T15" fmla="*/ 2147483647 h 326"/>
              <a:gd name="T16" fmla="*/ 2147483647 w 167"/>
              <a:gd name="T17" fmla="*/ 2147483647 h 326"/>
              <a:gd name="T18" fmla="*/ 2147483647 w 167"/>
              <a:gd name="T19" fmla="*/ 2147483647 h 326"/>
              <a:gd name="T20" fmla="*/ 2147483647 w 167"/>
              <a:gd name="T21" fmla="*/ 2147483647 h 326"/>
              <a:gd name="T22" fmla="*/ 2147483647 w 167"/>
              <a:gd name="T23" fmla="*/ 2147483647 h 326"/>
              <a:gd name="T24" fmla="*/ 2147483647 w 167"/>
              <a:gd name="T25" fmla="*/ 2147483647 h 326"/>
              <a:gd name="T26" fmla="*/ 2147483647 w 167"/>
              <a:gd name="T27" fmla="*/ 2147483647 h 326"/>
              <a:gd name="T28" fmla="*/ 2147483647 w 167"/>
              <a:gd name="T29" fmla="*/ 2147483647 h 3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67"/>
              <a:gd name="T46" fmla="*/ 0 h 326"/>
              <a:gd name="T47" fmla="*/ 167 w 167"/>
              <a:gd name="T48" fmla="*/ 326 h 3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67" h="326">
                <a:moveTo>
                  <a:pt x="91" y="0"/>
                </a:moveTo>
                <a:lnTo>
                  <a:pt x="91" y="310"/>
                </a:lnTo>
                <a:lnTo>
                  <a:pt x="75" y="310"/>
                </a:lnTo>
                <a:lnTo>
                  <a:pt x="75" y="0"/>
                </a:lnTo>
                <a:lnTo>
                  <a:pt x="91" y="0"/>
                </a:lnTo>
                <a:close/>
                <a:moveTo>
                  <a:pt x="165" y="186"/>
                </a:moveTo>
                <a:lnTo>
                  <a:pt x="83" y="326"/>
                </a:lnTo>
                <a:lnTo>
                  <a:pt x="2" y="186"/>
                </a:lnTo>
                <a:cubicBezTo>
                  <a:pt x="0" y="182"/>
                  <a:pt x="1" y="177"/>
                  <a:pt x="5" y="175"/>
                </a:cubicBezTo>
                <a:cubicBezTo>
                  <a:pt x="9" y="173"/>
                  <a:pt x="13" y="174"/>
                  <a:pt x="16" y="178"/>
                </a:cubicBezTo>
                <a:lnTo>
                  <a:pt x="90" y="306"/>
                </a:lnTo>
                <a:lnTo>
                  <a:pt x="77" y="306"/>
                </a:lnTo>
                <a:lnTo>
                  <a:pt x="151" y="178"/>
                </a:lnTo>
                <a:cubicBezTo>
                  <a:pt x="154" y="174"/>
                  <a:pt x="158" y="173"/>
                  <a:pt x="162" y="175"/>
                </a:cubicBezTo>
                <a:cubicBezTo>
                  <a:pt x="166" y="177"/>
                  <a:pt x="167" y="182"/>
                  <a:pt x="165" y="186"/>
                </a:cubicBezTo>
                <a:close/>
              </a:path>
            </a:pathLst>
          </a:custGeom>
          <a:solidFill>
            <a:srgbClr val="4A7EBB"/>
          </a:solidFill>
          <a:ln w="0">
            <a:solidFill>
              <a:srgbClr val="4A7EBB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609" name="Freeform 114"/>
          <p:cNvSpPr>
            <a:spLocks noEditPoints="1"/>
          </p:cNvSpPr>
          <p:nvPr/>
        </p:nvSpPr>
        <p:spPr bwMode="auto">
          <a:xfrm>
            <a:off x="1252538" y="3068638"/>
            <a:ext cx="77787" cy="157162"/>
          </a:xfrm>
          <a:custGeom>
            <a:avLst/>
            <a:gdLst>
              <a:gd name="T0" fmla="*/ 2147483647 w 168"/>
              <a:gd name="T1" fmla="*/ 2147483647 h 326"/>
              <a:gd name="T2" fmla="*/ 2147483647 w 168"/>
              <a:gd name="T3" fmla="*/ 2147483647 h 326"/>
              <a:gd name="T4" fmla="*/ 2147483647 w 168"/>
              <a:gd name="T5" fmla="*/ 2147483647 h 326"/>
              <a:gd name="T6" fmla="*/ 2147483647 w 168"/>
              <a:gd name="T7" fmla="*/ 0 h 326"/>
              <a:gd name="T8" fmla="*/ 2147483647 w 168"/>
              <a:gd name="T9" fmla="*/ 2147483647 h 326"/>
              <a:gd name="T10" fmla="*/ 2147483647 w 168"/>
              <a:gd name="T11" fmla="*/ 2147483647 h 326"/>
              <a:gd name="T12" fmla="*/ 2147483647 w 168"/>
              <a:gd name="T13" fmla="*/ 2147483647 h 326"/>
              <a:gd name="T14" fmla="*/ 2147483647 w 168"/>
              <a:gd name="T15" fmla="*/ 2147483647 h 326"/>
              <a:gd name="T16" fmla="*/ 2147483647 w 168"/>
              <a:gd name="T17" fmla="*/ 2147483647 h 326"/>
              <a:gd name="T18" fmla="*/ 2147483647 w 168"/>
              <a:gd name="T19" fmla="*/ 2147483647 h 326"/>
              <a:gd name="T20" fmla="*/ 2147483647 w 168"/>
              <a:gd name="T21" fmla="*/ 2147483647 h 326"/>
              <a:gd name="T22" fmla="*/ 2147483647 w 168"/>
              <a:gd name="T23" fmla="*/ 2147483647 h 326"/>
              <a:gd name="T24" fmla="*/ 2147483647 w 168"/>
              <a:gd name="T25" fmla="*/ 2147483647 h 326"/>
              <a:gd name="T26" fmla="*/ 2147483647 w 168"/>
              <a:gd name="T27" fmla="*/ 2147483647 h 326"/>
              <a:gd name="T28" fmla="*/ 2147483647 w 168"/>
              <a:gd name="T29" fmla="*/ 2147483647 h 3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68"/>
              <a:gd name="T46" fmla="*/ 0 h 326"/>
              <a:gd name="T47" fmla="*/ 168 w 168"/>
              <a:gd name="T48" fmla="*/ 326 h 3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68" h="326">
                <a:moveTo>
                  <a:pt x="95" y="1"/>
                </a:moveTo>
                <a:lnTo>
                  <a:pt x="90" y="310"/>
                </a:lnTo>
                <a:lnTo>
                  <a:pt x="74" y="310"/>
                </a:lnTo>
                <a:lnTo>
                  <a:pt x="79" y="0"/>
                </a:lnTo>
                <a:lnTo>
                  <a:pt x="95" y="1"/>
                </a:lnTo>
                <a:close/>
                <a:moveTo>
                  <a:pt x="165" y="187"/>
                </a:moveTo>
                <a:lnTo>
                  <a:pt x="81" y="326"/>
                </a:lnTo>
                <a:lnTo>
                  <a:pt x="2" y="185"/>
                </a:lnTo>
                <a:cubicBezTo>
                  <a:pt x="0" y="181"/>
                  <a:pt x="1" y="176"/>
                  <a:pt x="5" y="174"/>
                </a:cubicBezTo>
                <a:cubicBezTo>
                  <a:pt x="9" y="171"/>
                  <a:pt x="14" y="173"/>
                  <a:pt x="16" y="177"/>
                </a:cubicBezTo>
                <a:lnTo>
                  <a:pt x="89" y="306"/>
                </a:lnTo>
                <a:lnTo>
                  <a:pt x="75" y="306"/>
                </a:lnTo>
                <a:lnTo>
                  <a:pt x="152" y="179"/>
                </a:lnTo>
                <a:cubicBezTo>
                  <a:pt x="154" y="175"/>
                  <a:pt x="159" y="174"/>
                  <a:pt x="163" y="176"/>
                </a:cubicBezTo>
                <a:cubicBezTo>
                  <a:pt x="166" y="179"/>
                  <a:pt x="168" y="183"/>
                  <a:pt x="165" y="187"/>
                </a:cubicBezTo>
                <a:close/>
              </a:path>
            </a:pathLst>
          </a:custGeom>
          <a:solidFill>
            <a:srgbClr val="4A7EBB"/>
          </a:solidFill>
          <a:ln w="0">
            <a:solidFill>
              <a:srgbClr val="4A7EBB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610" name="Freeform 115"/>
          <p:cNvSpPr>
            <a:spLocks noEditPoints="1"/>
          </p:cNvSpPr>
          <p:nvPr/>
        </p:nvSpPr>
        <p:spPr bwMode="auto">
          <a:xfrm>
            <a:off x="1303338" y="4702175"/>
            <a:ext cx="76200" cy="157163"/>
          </a:xfrm>
          <a:custGeom>
            <a:avLst/>
            <a:gdLst>
              <a:gd name="T0" fmla="*/ 2147483647 w 167"/>
              <a:gd name="T1" fmla="*/ 0 h 326"/>
              <a:gd name="T2" fmla="*/ 2147483647 w 167"/>
              <a:gd name="T3" fmla="*/ 2147483647 h 326"/>
              <a:gd name="T4" fmla="*/ 2147483647 w 167"/>
              <a:gd name="T5" fmla="*/ 2147483647 h 326"/>
              <a:gd name="T6" fmla="*/ 2147483647 w 167"/>
              <a:gd name="T7" fmla="*/ 0 h 326"/>
              <a:gd name="T8" fmla="*/ 2147483647 w 167"/>
              <a:gd name="T9" fmla="*/ 0 h 326"/>
              <a:gd name="T10" fmla="*/ 2147483647 w 167"/>
              <a:gd name="T11" fmla="*/ 2147483647 h 326"/>
              <a:gd name="T12" fmla="*/ 2147483647 w 167"/>
              <a:gd name="T13" fmla="*/ 2147483647 h 326"/>
              <a:gd name="T14" fmla="*/ 2147483647 w 167"/>
              <a:gd name="T15" fmla="*/ 2147483647 h 326"/>
              <a:gd name="T16" fmla="*/ 2147483647 w 167"/>
              <a:gd name="T17" fmla="*/ 2147483647 h 326"/>
              <a:gd name="T18" fmla="*/ 2147483647 w 167"/>
              <a:gd name="T19" fmla="*/ 2147483647 h 326"/>
              <a:gd name="T20" fmla="*/ 2147483647 w 167"/>
              <a:gd name="T21" fmla="*/ 2147483647 h 326"/>
              <a:gd name="T22" fmla="*/ 2147483647 w 167"/>
              <a:gd name="T23" fmla="*/ 2147483647 h 326"/>
              <a:gd name="T24" fmla="*/ 2147483647 w 167"/>
              <a:gd name="T25" fmla="*/ 2147483647 h 326"/>
              <a:gd name="T26" fmla="*/ 2147483647 w 167"/>
              <a:gd name="T27" fmla="*/ 2147483647 h 326"/>
              <a:gd name="T28" fmla="*/ 2147483647 w 167"/>
              <a:gd name="T29" fmla="*/ 2147483647 h 3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67"/>
              <a:gd name="T46" fmla="*/ 0 h 326"/>
              <a:gd name="T47" fmla="*/ 167 w 167"/>
              <a:gd name="T48" fmla="*/ 326 h 3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67" h="326">
                <a:moveTo>
                  <a:pt x="91" y="0"/>
                </a:moveTo>
                <a:lnTo>
                  <a:pt x="91" y="310"/>
                </a:lnTo>
                <a:lnTo>
                  <a:pt x="75" y="310"/>
                </a:lnTo>
                <a:lnTo>
                  <a:pt x="75" y="0"/>
                </a:lnTo>
                <a:lnTo>
                  <a:pt x="91" y="0"/>
                </a:lnTo>
                <a:close/>
                <a:moveTo>
                  <a:pt x="165" y="186"/>
                </a:moveTo>
                <a:lnTo>
                  <a:pt x="83" y="326"/>
                </a:lnTo>
                <a:lnTo>
                  <a:pt x="2" y="186"/>
                </a:lnTo>
                <a:cubicBezTo>
                  <a:pt x="0" y="182"/>
                  <a:pt x="1" y="177"/>
                  <a:pt x="5" y="175"/>
                </a:cubicBezTo>
                <a:cubicBezTo>
                  <a:pt x="9" y="173"/>
                  <a:pt x="13" y="174"/>
                  <a:pt x="16" y="178"/>
                </a:cubicBezTo>
                <a:lnTo>
                  <a:pt x="90" y="306"/>
                </a:lnTo>
                <a:lnTo>
                  <a:pt x="77" y="306"/>
                </a:lnTo>
                <a:lnTo>
                  <a:pt x="151" y="178"/>
                </a:lnTo>
                <a:cubicBezTo>
                  <a:pt x="154" y="174"/>
                  <a:pt x="158" y="173"/>
                  <a:pt x="162" y="175"/>
                </a:cubicBezTo>
                <a:cubicBezTo>
                  <a:pt x="166" y="177"/>
                  <a:pt x="167" y="182"/>
                  <a:pt x="165" y="186"/>
                </a:cubicBezTo>
                <a:close/>
              </a:path>
            </a:pathLst>
          </a:custGeom>
          <a:solidFill>
            <a:srgbClr val="4A7EBB"/>
          </a:solidFill>
          <a:ln w="0">
            <a:solidFill>
              <a:srgbClr val="4A7EBB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611" name="Freeform 116"/>
          <p:cNvSpPr>
            <a:spLocks noEditPoints="1"/>
          </p:cNvSpPr>
          <p:nvPr/>
        </p:nvSpPr>
        <p:spPr bwMode="auto">
          <a:xfrm>
            <a:off x="2205038" y="4702175"/>
            <a:ext cx="76200" cy="157163"/>
          </a:xfrm>
          <a:custGeom>
            <a:avLst/>
            <a:gdLst>
              <a:gd name="T0" fmla="*/ 2147483647 w 167"/>
              <a:gd name="T1" fmla="*/ 0 h 326"/>
              <a:gd name="T2" fmla="*/ 2147483647 w 167"/>
              <a:gd name="T3" fmla="*/ 2147483647 h 326"/>
              <a:gd name="T4" fmla="*/ 2147483647 w 167"/>
              <a:gd name="T5" fmla="*/ 2147483647 h 326"/>
              <a:gd name="T6" fmla="*/ 2147483647 w 167"/>
              <a:gd name="T7" fmla="*/ 0 h 326"/>
              <a:gd name="T8" fmla="*/ 2147483647 w 167"/>
              <a:gd name="T9" fmla="*/ 0 h 326"/>
              <a:gd name="T10" fmla="*/ 2147483647 w 167"/>
              <a:gd name="T11" fmla="*/ 2147483647 h 326"/>
              <a:gd name="T12" fmla="*/ 2147483647 w 167"/>
              <a:gd name="T13" fmla="*/ 2147483647 h 326"/>
              <a:gd name="T14" fmla="*/ 2147483647 w 167"/>
              <a:gd name="T15" fmla="*/ 2147483647 h 326"/>
              <a:gd name="T16" fmla="*/ 2147483647 w 167"/>
              <a:gd name="T17" fmla="*/ 2147483647 h 326"/>
              <a:gd name="T18" fmla="*/ 2147483647 w 167"/>
              <a:gd name="T19" fmla="*/ 2147483647 h 326"/>
              <a:gd name="T20" fmla="*/ 2147483647 w 167"/>
              <a:gd name="T21" fmla="*/ 2147483647 h 326"/>
              <a:gd name="T22" fmla="*/ 2147483647 w 167"/>
              <a:gd name="T23" fmla="*/ 2147483647 h 326"/>
              <a:gd name="T24" fmla="*/ 2147483647 w 167"/>
              <a:gd name="T25" fmla="*/ 2147483647 h 326"/>
              <a:gd name="T26" fmla="*/ 2147483647 w 167"/>
              <a:gd name="T27" fmla="*/ 2147483647 h 326"/>
              <a:gd name="T28" fmla="*/ 2147483647 w 167"/>
              <a:gd name="T29" fmla="*/ 2147483647 h 3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67"/>
              <a:gd name="T46" fmla="*/ 0 h 326"/>
              <a:gd name="T47" fmla="*/ 167 w 167"/>
              <a:gd name="T48" fmla="*/ 326 h 3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67" h="326">
                <a:moveTo>
                  <a:pt x="91" y="0"/>
                </a:moveTo>
                <a:lnTo>
                  <a:pt x="91" y="310"/>
                </a:lnTo>
                <a:lnTo>
                  <a:pt x="75" y="310"/>
                </a:lnTo>
                <a:lnTo>
                  <a:pt x="75" y="0"/>
                </a:lnTo>
                <a:lnTo>
                  <a:pt x="91" y="0"/>
                </a:lnTo>
                <a:close/>
                <a:moveTo>
                  <a:pt x="165" y="186"/>
                </a:moveTo>
                <a:lnTo>
                  <a:pt x="83" y="326"/>
                </a:lnTo>
                <a:lnTo>
                  <a:pt x="2" y="186"/>
                </a:lnTo>
                <a:cubicBezTo>
                  <a:pt x="0" y="182"/>
                  <a:pt x="1" y="177"/>
                  <a:pt x="5" y="175"/>
                </a:cubicBezTo>
                <a:cubicBezTo>
                  <a:pt x="9" y="173"/>
                  <a:pt x="13" y="174"/>
                  <a:pt x="16" y="178"/>
                </a:cubicBezTo>
                <a:lnTo>
                  <a:pt x="90" y="306"/>
                </a:lnTo>
                <a:lnTo>
                  <a:pt x="77" y="306"/>
                </a:lnTo>
                <a:lnTo>
                  <a:pt x="151" y="178"/>
                </a:lnTo>
                <a:cubicBezTo>
                  <a:pt x="154" y="174"/>
                  <a:pt x="158" y="173"/>
                  <a:pt x="162" y="175"/>
                </a:cubicBezTo>
                <a:cubicBezTo>
                  <a:pt x="166" y="177"/>
                  <a:pt x="167" y="182"/>
                  <a:pt x="165" y="186"/>
                </a:cubicBezTo>
                <a:close/>
              </a:path>
            </a:pathLst>
          </a:custGeom>
          <a:solidFill>
            <a:srgbClr val="4A7EBB"/>
          </a:solidFill>
          <a:ln w="0">
            <a:solidFill>
              <a:srgbClr val="4A7EBB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612" name="Freeform 117"/>
          <p:cNvSpPr>
            <a:spLocks noEditPoints="1"/>
          </p:cNvSpPr>
          <p:nvPr/>
        </p:nvSpPr>
        <p:spPr bwMode="auto">
          <a:xfrm>
            <a:off x="3132138" y="4714875"/>
            <a:ext cx="76200" cy="157163"/>
          </a:xfrm>
          <a:custGeom>
            <a:avLst/>
            <a:gdLst>
              <a:gd name="T0" fmla="*/ 2147483647 w 167"/>
              <a:gd name="T1" fmla="*/ 0 h 326"/>
              <a:gd name="T2" fmla="*/ 2147483647 w 167"/>
              <a:gd name="T3" fmla="*/ 2147483647 h 326"/>
              <a:gd name="T4" fmla="*/ 2147483647 w 167"/>
              <a:gd name="T5" fmla="*/ 2147483647 h 326"/>
              <a:gd name="T6" fmla="*/ 2147483647 w 167"/>
              <a:gd name="T7" fmla="*/ 0 h 326"/>
              <a:gd name="T8" fmla="*/ 2147483647 w 167"/>
              <a:gd name="T9" fmla="*/ 0 h 326"/>
              <a:gd name="T10" fmla="*/ 2147483647 w 167"/>
              <a:gd name="T11" fmla="*/ 2147483647 h 326"/>
              <a:gd name="T12" fmla="*/ 2147483647 w 167"/>
              <a:gd name="T13" fmla="*/ 2147483647 h 326"/>
              <a:gd name="T14" fmla="*/ 2147483647 w 167"/>
              <a:gd name="T15" fmla="*/ 2147483647 h 326"/>
              <a:gd name="T16" fmla="*/ 2147483647 w 167"/>
              <a:gd name="T17" fmla="*/ 2147483647 h 326"/>
              <a:gd name="T18" fmla="*/ 2147483647 w 167"/>
              <a:gd name="T19" fmla="*/ 2147483647 h 326"/>
              <a:gd name="T20" fmla="*/ 2147483647 w 167"/>
              <a:gd name="T21" fmla="*/ 2147483647 h 326"/>
              <a:gd name="T22" fmla="*/ 2147483647 w 167"/>
              <a:gd name="T23" fmla="*/ 2147483647 h 326"/>
              <a:gd name="T24" fmla="*/ 2147483647 w 167"/>
              <a:gd name="T25" fmla="*/ 2147483647 h 326"/>
              <a:gd name="T26" fmla="*/ 2147483647 w 167"/>
              <a:gd name="T27" fmla="*/ 2147483647 h 326"/>
              <a:gd name="T28" fmla="*/ 2147483647 w 167"/>
              <a:gd name="T29" fmla="*/ 2147483647 h 3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67"/>
              <a:gd name="T46" fmla="*/ 0 h 326"/>
              <a:gd name="T47" fmla="*/ 167 w 167"/>
              <a:gd name="T48" fmla="*/ 326 h 3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67" h="326">
                <a:moveTo>
                  <a:pt x="91" y="0"/>
                </a:moveTo>
                <a:lnTo>
                  <a:pt x="91" y="310"/>
                </a:lnTo>
                <a:lnTo>
                  <a:pt x="75" y="310"/>
                </a:lnTo>
                <a:lnTo>
                  <a:pt x="75" y="0"/>
                </a:lnTo>
                <a:lnTo>
                  <a:pt x="91" y="0"/>
                </a:lnTo>
                <a:close/>
                <a:moveTo>
                  <a:pt x="165" y="186"/>
                </a:moveTo>
                <a:lnTo>
                  <a:pt x="83" y="326"/>
                </a:lnTo>
                <a:lnTo>
                  <a:pt x="2" y="186"/>
                </a:lnTo>
                <a:cubicBezTo>
                  <a:pt x="0" y="182"/>
                  <a:pt x="1" y="177"/>
                  <a:pt x="5" y="175"/>
                </a:cubicBezTo>
                <a:cubicBezTo>
                  <a:pt x="9" y="173"/>
                  <a:pt x="13" y="174"/>
                  <a:pt x="16" y="178"/>
                </a:cubicBezTo>
                <a:lnTo>
                  <a:pt x="90" y="306"/>
                </a:lnTo>
                <a:lnTo>
                  <a:pt x="77" y="306"/>
                </a:lnTo>
                <a:lnTo>
                  <a:pt x="151" y="178"/>
                </a:lnTo>
                <a:cubicBezTo>
                  <a:pt x="154" y="174"/>
                  <a:pt x="158" y="173"/>
                  <a:pt x="162" y="175"/>
                </a:cubicBezTo>
                <a:cubicBezTo>
                  <a:pt x="166" y="177"/>
                  <a:pt x="167" y="182"/>
                  <a:pt x="165" y="186"/>
                </a:cubicBezTo>
                <a:close/>
              </a:path>
            </a:pathLst>
          </a:custGeom>
          <a:solidFill>
            <a:srgbClr val="4A7EBB"/>
          </a:solidFill>
          <a:ln w="0">
            <a:solidFill>
              <a:srgbClr val="4A7EBB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613" name="Freeform 118"/>
          <p:cNvSpPr>
            <a:spLocks noEditPoints="1"/>
          </p:cNvSpPr>
          <p:nvPr/>
        </p:nvSpPr>
        <p:spPr bwMode="auto">
          <a:xfrm>
            <a:off x="4037013" y="4714875"/>
            <a:ext cx="76200" cy="157163"/>
          </a:xfrm>
          <a:custGeom>
            <a:avLst/>
            <a:gdLst>
              <a:gd name="T0" fmla="*/ 2147483647 w 167"/>
              <a:gd name="T1" fmla="*/ 0 h 326"/>
              <a:gd name="T2" fmla="*/ 2147483647 w 167"/>
              <a:gd name="T3" fmla="*/ 2147483647 h 326"/>
              <a:gd name="T4" fmla="*/ 2147483647 w 167"/>
              <a:gd name="T5" fmla="*/ 2147483647 h 326"/>
              <a:gd name="T6" fmla="*/ 2147483647 w 167"/>
              <a:gd name="T7" fmla="*/ 0 h 326"/>
              <a:gd name="T8" fmla="*/ 2147483647 w 167"/>
              <a:gd name="T9" fmla="*/ 0 h 326"/>
              <a:gd name="T10" fmla="*/ 2147483647 w 167"/>
              <a:gd name="T11" fmla="*/ 2147483647 h 326"/>
              <a:gd name="T12" fmla="*/ 2147483647 w 167"/>
              <a:gd name="T13" fmla="*/ 2147483647 h 326"/>
              <a:gd name="T14" fmla="*/ 2147483647 w 167"/>
              <a:gd name="T15" fmla="*/ 2147483647 h 326"/>
              <a:gd name="T16" fmla="*/ 2147483647 w 167"/>
              <a:gd name="T17" fmla="*/ 2147483647 h 326"/>
              <a:gd name="T18" fmla="*/ 2147483647 w 167"/>
              <a:gd name="T19" fmla="*/ 2147483647 h 326"/>
              <a:gd name="T20" fmla="*/ 2147483647 w 167"/>
              <a:gd name="T21" fmla="*/ 2147483647 h 326"/>
              <a:gd name="T22" fmla="*/ 2147483647 w 167"/>
              <a:gd name="T23" fmla="*/ 2147483647 h 326"/>
              <a:gd name="T24" fmla="*/ 2147483647 w 167"/>
              <a:gd name="T25" fmla="*/ 2147483647 h 326"/>
              <a:gd name="T26" fmla="*/ 2147483647 w 167"/>
              <a:gd name="T27" fmla="*/ 2147483647 h 326"/>
              <a:gd name="T28" fmla="*/ 2147483647 w 167"/>
              <a:gd name="T29" fmla="*/ 2147483647 h 3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67"/>
              <a:gd name="T46" fmla="*/ 0 h 326"/>
              <a:gd name="T47" fmla="*/ 167 w 167"/>
              <a:gd name="T48" fmla="*/ 326 h 3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67" h="326">
                <a:moveTo>
                  <a:pt x="91" y="0"/>
                </a:moveTo>
                <a:lnTo>
                  <a:pt x="91" y="310"/>
                </a:lnTo>
                <a:lnTo>
                  <a:pt x="75" y="310"/>
                </a:lnTo>
                <a:lnTo>
                  <a:pt x="75" y="0"/>
                </a:lnTo>
                <a:lnTo>
                  <a:pt x="91" y="0"/>
                </a:lnTo>
                <a:close/>
                <a:moveTo>
                  <a:pt x="165" y="186"/>
                </a:moveTo>
                <a:lnTo>
                  <a:pt x="83" y="326"/>
                </a:lnTo>
                <a:lnTo>
                  <a:pt x="2" y="186"/>
                </a:lnTo>
                <a:cubicBezTo>
                  <a:pt x="0" y="182"/>
                  <a:pt x="1" y="177"/>
                  <a:pt x="5" y="175"/>
                </a:cubicBezTo>
                <a:cubicBezTo>
                  <a:pt x="9" y="173"/>
                  <a:pt x="13" y="174"/>
                  <a:pt x="16" y="178"/>
                </a:cubicBezTo>
                <a:lnTo>
                  <a:pt x="90" y="306"/>
                </a:lnTo>
                <a:lnTo>
                  <a:pt x="77" y="306"/>
                </a:lnTo>
                <a:lnTo>
                  <a:pt x="151" y="178"/>
                </a:lnTo>
                <a:cubicBezTo>
                  <a:pt x="154" y="174"/>
                  <a:pt x="158" y="173"/>
                  <a:pt x="162" y="175"/>
                </a:cubicBezTo>
                <a:cubicBezTo>
                  <a:pt x="166" y="177"/>
                  <a:pt x="167" y="182"/>
                  <a:pt x="165" y="186"/>
                </a:cubicBezTo>
                <a:close/>
              </a:path>
            </a:pathLst>
          </a:custGeom>
          <a:solidFill>
            <a:srgbClr val="4A7EBB"/>
          </a:solidFill>
          <a:ln w="0">
            <a:solidFill>
              <a:srgbClr val="4A7EBB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614" name="Freeform 119"/>
          <p:cNvSpPr>
            <a:spLocks noEditPoints="1"/>
          </p:cNvSpPr>
          <p:nvPr/>
        </p:nvSpPr>
        <p:spPr bwMode="auto">
          <a:xfrm>
            <a:off x="5008563" y="4714875"/>
            <a:ext cx="76200" cy="157163"/>
          </a:xfrm>
          <a:custGeom>
            <a:avLst/>
            <a:gdLst>
              <a:gd name="T0" fmla="*/ 2147483647 w 167"/>
              <a:gd name="T1" fmla="*/ 0 h 326"/>
              <a:gd name="T2" fmla="*/ 2147483647 w 167"/>
              <a:gd name="T3" fmla="*/ 2147483647 h 326"/>
              <a:gd name="T4" fmla="*/ 2147483647 w 167"/>
              <a:gd name="T5" fmla="*/ 2147483647 h 326"/>
              <a:gd name="T6" fmla="*/ 2147483647 w 167"/>
              <a:gd name="T7" fmla="*/ 0 h 326"/>
              <a:gd name="T8" fmla="*/ 2147483647 w 167"/>
              <a:gd name="T9" fmla="*/ 0 h 326"/>
              <a:gd name="T10" fmla="*/ 2147483647 w 167"/>
              <a:gd name="T11" fmla="*/ 2147483647 h 326"/>
              <a:gd name="T12" fmla="*/ 2147483647 w 167"/>
              <a:gd name="T13" fmla="*/ 2147483647 h 326"/>
              <a:gd name="T14" fmla="*/ 2147483647 w 167"/>
              <a:gd name="T15" fmla="*/ 2147483647 h 326"/>
              <a:gd name="T16" fmla="*/ 2147483647 w 167"/>
              <a:gd name="T17" fmla="*/ 2147483647 h 326"/>
              <a:gd name="T18" fmla="*/ 2147483647 w 167"/>
              <a:gd name="T19" fmla="*/ 2147483647 h 326"/>
              <a:gd name="T20" fmla="*/ 2147483647 w 167"/>
              <a:gd name="T21" fmla="*/ 2147483647 h 326"/>
              <a:gd name="T22" fmla="*/ 2147483647 w 167"/>
              <a:gd name="T23" fmla="*/ 2147483647 h 326"/>
              <a:gd name="T24" fmla="*/ 2147483647 w 167"/>
              <a:gd name="T25" fmla="*/ 2147483647 h 326"/>
              <a:gd name="T26" fmla="*/ 2147483647 w 167"/>
              <a:gd name="T27" fmla="*/ 2147483647 h 326"/>
              <a:gd name="T28" fmla="*/ 2147483647 w 167"/>
              <a:gd name="T29" fmla="*/ 2147483647 h 3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67"/>
              <a:gd name="T46" fmla="*/ 0 h 326"/>
              <a:gd name="T47" fmla="*/ 167 w 167"/>
              <a:gd name="T48" fmla="*/ 326 h 3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67" h="326">
                <a:moveTo>
                  <a:pt x="91" y="0"/>
                </a:moveTo>
                <a:lnTo>
                  <a:pt x="91" y="310"/>
                </a:lnTo>
                <a:lnTo>
                  <a:pt x="75" y="310"/>
                </a:lnTo>
                <a:lnTo>
                  <a:pt x="75" y="0"/>
                </a:lnTo>
                <a:lnTo>
                  <a:pt x="91" y="0"/>
                </a:lnTo>
                <a:close/>
                <a:moveTo>
                  <a:pt x="165" y="186"/>
                </a:moveTo>
                <a:lnTo>
                  <a:pt x="83" y="326"/>
                </a:lnTo>
                <a:lnTo>
                  <a:pt x="2" y="186"/>
                </a:lnTo>
                <a:cubicBezTo>
                  <a:pt x="0" y="182"/>
                  <a:pt x="1" y="177"/>
                  <a:pt x="5" y="175"/>
                </a:cubicBezTo>
                <a:cubicBezTo>
                  <a:pt x="9" y="173"/>
                  <a:pt x="13" y="174"/>
                  <a:pt x="16" y="178"/>
                </a:cubicBezTo>
                <a:lnTo>
                  <a:pt x="90" y="306"/>
                </a:lnTo>
                <a:lnTo>
                  <a:pt x="77" y="306"/>
                </a:lnTo>
                <a:lnTo>
                  <a:pt x="151" y="178"/>
                </a:lnTo>
                <a:cubicBezTo>
                  <a:pt x="154" y="174"/>
                  <a:pt x="158" y="173"/>
                  <a:pt x="162" y="175"/>
                </a:cubicBezTo>
                <a:cubicBezTo>
                  <a:pt x="166" y="177"/>
                  <a:pt x="167" y="182"/>
                  <a:pt x="165" y="186"/>
                </a:cubicBezTo>
                <a:close/>
              </a:path>
            </a:pathLst>
          </a:custGeom>
          <a:solidFill>
            <a:srgbClr val="4A7EBB"/>
          </a:solidFill>
          <a:ln w="0">
            <a:solidFill>
              <a:srgbClr val="4A7EBB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0615" name="Freeform 120"/>
          <p:cNvSpPr>
            <a:spLocks noEditPoints="1"/>
          </p:cNvSpPr>
          <p:nvPr/>
        </p:nvSpPr>
        <p:spPr bwMode="auto">
          <a:xfrm>
            <a:off x="5926138" y="4700588"/>
            <a:ext cx="77787" cy="157162"/>
          </a:xfrm>
          <a:custGeom>
            <a:avLst/>
            <a:gdLst>
              <a:gd name="T0" fmla="*/ 2147483647 w 167"/>
              <a:gd name="T1" fmla="*/ 0 h 326"/>
              <a:gd name="T2" fmla="*/ 2147483647 w 167"/>
              <a:gd name="T3" fmla="*/ 2147483647 h 326"/>
              <a:gd name="T4" fmla="*/ 2147483647 w 167"/>
              <a:gd name="T5" fmla="*/ 2147483647 h 326"/>
              <a:gd name="T6" fmla="*/ 2147483647 w 167"/>
              <a:gd name="T7" fmla="*/ 0 h 326"/>
              <a:gd name="T8" fmla="*/ 2147483647 w 167"/>
              <a:gd name="T9" fmla="*/ 0 h 326"/>
              <a:gd name="T10" fmla="*/ 2147483647 w 167"/>
              <a:gd name="T11" fmla="*/ 2147483647 h 326"/>
              <a:gd name="T12" fmla="*/ 2147483647 w 167"/>
              <a:gd name="T13" fmla="*/ 2147483647 h 326"/>
              <a:gd name="T14" fmla="*/ 2147483647 w 167"/>
              <a:gd name="T15" fmla="*/ 2147483647 h 326"/>
              <a:gd name="T16" fmla="*/ 2147483647 w 167"/>
              <a:gd name="T17" fmla="*/ 2147483647 h 326"/>
              <a:gd name="T18" fmla="*/ 2147483647 w 167"/>
              <a:gd name="T19" fmla="*/ 2147483647 h 326"/>
              <a:gd name="T20" fmla="*/ 2147483647 w 167"/>
              <a:gd name="T21" fmla="*/ 2147483647 h 326"/>
              <a:gd name="T22" fmla="*/ 2147483647 w 167"/>
              <a:gd name="T23" fmla="*/ 2147483647 h 326"/>
              <a:gd name="T24" fmla="*/ 2147483647 w 167"/>
              <a:gd name="T25" fmla="*/ 2147483647 h 326"/>
              <a:gd name="T26" fmla="*/ 2147483647 w 167"/>
              <a:gd name="T27" fmla="*/ 2147483647 h 326"/>
              <a:gd name="T28" fmla="*/ 2147483647 w 167"/>
              <a:gd name="T29" fmla="*/ 2147483647 h 3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67"/>
              <a:gd name="T46" fmla="*/ 0 h 326"/>
              <a:gd name="T47" fmla="*/ 167 w 167"/>
              <a:gd name="T48" fmla="*/ 326 h 3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67" h="326">
                <a:moveTo>
                  <a:pt x="91" y="0"/>
                </a:moveTo>
                <a:lnTo>
                  <a:pt x="91" y="310"/>
                </a:lnTo>
                <a:lnTo>
                  <a:pt x="75" y="310"/>
                </a:lnTo>
                <a:lnTo>
                  <a:pt x="75" y="0"/>
                </a:lnTo>
                <a:lnTo>
                  <a:pt x="91" y="0"/>
                </a:lnTo>
                <a:close/>
                <a:moveTo>
                  <a:pt x="165" y="186"/>
                </a:moveTo>
                <a:lnTo>
                  <a:pt x="83" y="326"/>
                </a:lnTo>
                <a:lnTo>
                  <a:pt x="2" y="186"/>
                </a:lnTo>
                <a:cubicBezTo>
                  <a:pt x="0" y="182"/>
                  <a:pt x="1" y="177"/>
                  <a:pt x="5" y="175"/>
                </a:cubicBezTo>
                <a:cubicBezTo>
                  <a:pt x="9" y="173"/>
                  <a:pt x="13" y="174"/>
                  <a:pt x="16" y="178"/>
                </a:cubicBezTo>
                <a:lnTo>
                  <a:pt x="90" y="306"/>
                </a:lnTo>
                <a:lnTo>
                  <a:pt x="77" y="306"/>
                </a:lnTo>
                <a:lnTo>
                  <a:pt x="151" y="178"/>
                </a:lnTo>
                <a:cubicBezTo>
                  <a:pt x="154" y="174"/>
                  <a:pt x="158" y="173"/>
                  <a:pt x="162" y="175"/>
                </a:cubicBezTo>
                <a:cubicBezTo>
                  <a:pt x="166" y="177"/>
                  <a:pt x="167" y="182"/>
                  <a:pt x="165" y="186"/>
                </a:cubicBezTo>
                <a:close/>
              </a:path>
            </a:pathLst>
          </a:custGeom>
          <a:solidFill>
            <a:srgbClr val="4A7EBB"/>
          </a:solidFill>
          <a:ln w="0">
            <a:solidFill>
              <a:srgbClr val="4A7EBB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2" name="Flèche droite 131"/>
          <p:cNvSpPr/>
          <p:nvPr/>
        </p:nvSpPr>
        <p:spPr bwMode="auto">
          <a:xfrm rot="5400000">
            <a:off x="3391799" y="1409701"/>
            <a:ext cx="157163" cy="1952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100"/>
          </a:p>
        </p:txBody>
      </p:sp>
      <p:sp>
        <p:nvSpPr>
          <p:cNvPr id="133" name="Flèche droite 132"/>
          <p:cNvSpPr/>
          <p:nvPr/>
        </p:nvSpPr>
        <p:spPr bwMode="auto">
          <a:xfrm rot="5400000">
            <a:off x="4967353" y="2395759"/>
            <a:ext cx="155755" cy="195928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100"/>
          </a:p>
        </p:txBody>
      </p:sp>
      <p:sp>
        <p:nvSpPr>
          <p:cNvPr id="134" name="Flèche droite 133"/>
          <p:cNvSpPr/>
          <p:nvPr/>
        </p:nvSpPr>
        <p:spPr bwMode="auto">
          <a:xfrm rot="5400000">
            <a:off x="2150352" y="2395759"/>
            <a:ext cx="155755" cy="195928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100"/>
          </a:p>
        </p:txBody>
      </p:sp>
      <p:sp>
        <p:nvSpPr>
          <p:cNvPr id="104" name="Rectangle 103"/>
          <p:cNvSpPr/>
          <p:nvPr/>
        </p:nvSpPr>
        <p:spPr bwMode="auto">
          <a:xfrm>
            <a:off x="903288" y="3217863"/>
            <a:ext cx="833437" cy="3683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/>
              <a:t>1</a:t>
            </a:r>
          </a:p>
        </p:txBody>
      </p:sp>
      <p:sp>
        <p:nvSpPr>
          <p:cNvPr id="105" name="Rectangle 104"/>
          <p:cNvSpPr/>
          <p:nvPr/>
        </p:nvSpPr>
        <p:spPr bwMode="auto">
          <a:xfrm>
            <a:off x="914400" y="4346575"/>
            <a:ext cx="835025" cy="3683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/>
              <a:t>1</a:t>
            </a:r>
          </a:p>
        </p:txBody>
      </p:sp>
      <p:sp>
        <p:nvSpPr>
          <p:cNvPr id="106" name="Rectangle 105"/>
          <p:cNvSpPr/>
          <p:nvPr/>
        </p:nvSpPr>
        <p:spPr bwMode="auto">
          <a:xfrm>
            <a:off x="1820863" y="3230563"/>
            <a:ext cx="835025" cy="3683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/>
              <a:t>2</a:t>
            </a:r>
          </a:p>
        </p:txBody>
      </p:sp>
      <p:sp>
        <p:nvSpPr>
          <p:cNvPr id="107" name="Rectangle 106"/>
          <p:cNvSpPr/>
          <p:nvPr/>
        </p:nvSpPr>
        <p:spPr bwMode="auto">
          <a:xfrm>
            <a:off x="1785938" y="4333875"/>
            <a:ext cx="833437" cy="3683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/>
              <a:t>2</a:t>
            </a:r>
          </a:p>
        </p:txBody>
      </p:sp>
      <p:sp>
        <p:nvSpPr>
          <p:cNvPr id="108" name="Rectangle 107"/>
          <p:cNvSpPr/>
          <p:nvPr/>
        </p:nvSpPr>
        <p:spPr bwMode="auto">
          <a:xfrm>
            <a:off x="2763838" y="4346575"/>
            <a:ext cx="835025" cy="3683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/>
              <a:t>3</a:t>
            </a:r>
          </a:p>
        </p:txBody>
      </p:sp>
      <p:sp>
        <p:nvSpPr>
          <p:cNvPr id="109" name="Rectangle 108"/>
          <p:cNvSpPr/>
          <p:nvPr/>
        </p:nvSpPr>
        <p:spPr bwMode="auto">
          <a:xfrm>
            <a:off x="2776538" y="3230563"/>
            <a:ext cx="833437" cy="3683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/>
              <a:t>3</a:t>
            </a:r>
          </a:p>
        </p:txBody>
      </p:sp>
      <p:sp>
        <p:nvSpPr>
          <p:cNvPr id="110" name="Rectangle 109"/>
          <p:cNvSpPr/>
          <p:nvPr/>
        </p:nvSpPr>
        <p:spPr bwMode="auto">
          <a:xfrm>
            <a:off x="3671888" y="3230563"/>
            <a:ext cx="833437" cy="3683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/>
              <a:t>4</a:t>
            </a:r>
          </a:p>
        </p:txBody>
      </p:sp>
      <p:sp>
        <p:nvSpPr>
          <p:cNvPr id="112" name="Rectangle 111"/>
          <p:cNvSpPr/>
          <p:nvPr/>
        </p:nvSpPr>
        <p:spPr bwMode="auto">
          <a:xfrm>
            <a:off x="3659188" y="4359275"/>
            <a:ext cx="833437" cy="3683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/>
              <a:t>4</a:t>
            </a:r>
          </a:p>
        </p:txBody>
      </p:sp>
      <p:sp>
        <p:nvSpPr>
          <p:cNvPr id="113" name="Rectangle 112"/>
          <p:cNvSpPr/>
          <p:nvPr/>
        </p:nvSpPr>
        <p:spPr bwMode="auto">
          <a:xfrm>
            <a:off x="4613275" y="3230563"/>
            <a:ext cx="835025" cy="3683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/>
              <a:t>5</a:t>
            </a:r>
          </a:p>
        </p:txBody>
      </p:sp>
      <p:sp>
        <p:nvSpPr>
          <p:cNvPr id="114" name="Rectangle 113"/>
          <p:cNvSpPr/>
          <p:nvPr/>
        </p:nvSpPr>
        <p:spPr bwMode="auto">
          <a:xfrm>
            <a:off x="4638675" y="4359275"/>
            <a:ext cx="833438" cy="3683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/>
              <a:t>5</a:t>
            </a:r>
          </a:p>
        </p:txBody>
      </p:sp>
      <p:sp>
        <p:nvSpPr>
          <p:cNvPr id="115" name="Rectangle 114"/>
          <p:cNvSpPr/>
          <p:nvPr/>
        </p:nvSpPr>
        <p:spPr bwMode="auto">
          <a:xfrm>
            <a:off x="5581650" y="3216275"/>
            <a:ext cx="833438" cy="3683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/>
              <a:t>6</a:t>
            </a:r>
          </a:p>
        </p:txBody>
      </p:sp>
      <p:sp>
        <p:nvSpPr>
          <p:cNvPr id="116" name="Rectangle 115"/>
          <p:cNvSpPr/>
          <p:nvPr/>
        </p:nvSpPr>
        <p:spPr bwMode="auto">
          <a:xfrm>
            <a:off x="5556250" y="4332288"/>
            <a:ext cx="835025" cy="3683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/>
              <a:t>6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9713" y="2455925"/>
            <a:ext cx="2379662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37388" y="4978400"/>
            <a:ext cx="1554162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Nadpis 1"/>
          <p:cNvSpPr txBox="1">
            <a:spLocks/>
          </p:cNvSpPr>
          <p:nvPr/>
        </p:nvSpPr>
        <p:spPr bwMode="auto">
          <a:xfrm>
            <a:off x="6343373" y="1654720"/>
            <a:ext cx="2695575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4" tIns="45702" rIns="91404" bIns="45702" anchor="ctr"/>
          <a:lstStyle/>
          <a:p>
            <a:pPr marL="342900" indent="-342900" algn="ctr" defTabSz="912813">
              <a:buFontTx/>
              <a:buAutoNum type="arabicPeriod"/>
            </a:pPr>
            <a:r>
              <a:rPr lang="en-US" sz="1800" b="1" dirty="0" err="1">
                <a:solidFill>
                  <a:srgbClr val="375517"/>
                </a:solidFill>
                <a:cs typeface="Arial" charset="0"/>
              </a:rPr>
              <a:t>Categorisation</a:t>
            </a:r>
            <a:r>
              <a:rPr lang="en-US" sz="1800" dirty="0">
                <a:solidFill>
                  <a:srgbClr val="375517"/>
                </a:solidFill>
                <a:cs typeface="Arial" charset="0"/>
              </a:rPr>
              <a:t> – </a:t>
            </a:r>
          </a:p>
          <a:p>
            <a:pPr marL="342900" indent="-342900" algn="ctr" defTabSz="912813"/>
            <a:r>
              <a:rPr lang="en-US" sz="1800" dirty="0">
                <a:solidFill>
                  <a:srgbClr val="375517"/>
                </a:solidFill>
                <a:cs typeface="Arial" charset="0"/>
              </a:rPr>
              <a:t>to allocate substances </a:t>
            </a:r>
          </a:p>
          <a:p>
            <a:pPr marL="342900" indent="-342900" algn="ctr" defTabSz="912813"/>
            <a:r>
              <a:rPr lang="en-US" sz="1800" dirty="0">
                <a:solidFill>
                  <a:srgbClr val="375517"/>
                </a:solidFill>
                <a:cs typeface="Arial" charset="0"/>
              </a:rPr>
              <a:t>to </a:t>
            </a:r>
            <a:r>
              <a:rPr lang="en-US" sz="1800" b="1" u="sng" dirty="0">
                <a:solidFill>
                  <a:srgbClr val="375517"/>
                </a:solidFill>
                <a:cs typeface="Arial" charset="0"/>
              </a:rPr>
              <a:t>action categories</a:t>
            </a:r>
          </a:p>
        </p:txBody>
      </p:sp>
      <p:sp>
        <p:nvSpPr>
          <p:cNvPr id="121" name="TextovéPole 5"/>
          <p:cNvSpPr txBox="1">
            <a:spLocks noChangeArrowheads="1"/>
          </p:cNvSpPr>
          <p:nvPr/>
        </p:nvSpPr>
        <p:spPr bwMode="auto">
          <a:xfrm>
            <a:off x="6542088" y="3976134"/>
            <a:ext cx="254317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4" tIns="45702" rIns="91404" bIns="45702">
            <a:spAutoFit/>
          </a:bodyPr>
          <a:lstStyle/>
          <a:p>
            <a:r>
              <a:rPr lang="en-US" sz="1800" b="1" dirty="0">
                <a:solidFill>
                  <a:srgbClr val="375517"/>
                </a:solidFill>
                <a:cs typeface="Arial" charset="0"/>
              </a:rPr>
              <a:t>2. </a:t>
            </a:r>
            <a:r>
              <a:rPr lang="en-US" sz="1800" b="1" dirty="0" err="1">
                <a:solidFill>
                  <a:srgbClr val="375517"/>
                </a:solidFill>
                <a:cs typeface="Arial" charset="0"/>
              </a:rPr>
              <a:t>Prioritisation</a:t>
            </a:r>
            <a:r>
              <a:rPr lang="en-US" sz="1800" dirty="0">
                <a:solidFill>
                  <a:srgbClr val="375517"/>
                </a:solidFill>
                <a:cs typeface="Arial" charset="0"/>
              </a:rPr>
              <a:t> – to define </a:t>
            </a:r>
            <a:r>
              <a:rPr lang="en-US" sz="1800" u="sng" dirty="0">
                <a:solidFill>
                  <a:srgbClr val="375517"/>
                </a:solidFill>
                <a:cs typeface="Arial" charset="0"/>
              </a:rPr>
              <a:t>priorities</a:t>
            </a:r>
            <a:r>
              <a:rPr lang="en-US" sz="1800" dirty="0">
                <a:solidFill>
                  <a:srgbClr val="375517"/>
                </a:solidFill>
                <a:cs typeface="Arial" charset="0"/>
              </a:rPr>
              <a:t> within </a:t>
            </a:r>
            <a:r>
              <a:rPr lang="en-US" sz="1800" u="sng" dirty="0">
                <a:solidFill>
                  <a:srgbClr val="375517"/>
                </a:solidFill>
                <a:cs typeface="Arial" charset="0"/>
              </a:rPr>
              <a:t>each action category</a:t>
            </a:r>
          </a:p>
        </p:txBody>
      </p:sp>
      <p:sp>
        <p:nvSpPr>
          <p:cNvPr id="120" name="Rechteck 119"/>
          <p:cNvSpPr/>
          <p:nvPr/>
        </p:nvSpPr>
        <p:spPr>
          <a:xfrm>
            <a:off x="846000" y="4752000"/>
            <a:ext cx="29046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 smtClean="0"/>
              <a:t>1.</a:t>
            </a:r>
          </a:p>
          <a:p>
            <a:r>
              <a:rPr lang="en-GB" sz="1000" b="1" dirty="0" smtClean="0"/>
              <a:t>2.</a:t>
            </a:r>
          </a:p>
          <a:p>
            <a:r>
              <a:rPr lang="en-GB" sz="1000" b="1" dirty="0" smtClean="0"/>
              <a:t>3.</a:t>
            </a:r>
          </a:p>
          <a:p>
            <a:r>
              <a:rPr lang="en-GB" sz="1000" b="1" dirty="0" smtClean="0"/>
              <a:t>.</a:t>
            </a:r>
          </a:p>
          <a:p>
            <a:r>
              <a:rPr lang="en-GB" sz="1000" b="1" dirty="0" smtClean="0"/>
              <a:t>.</a:t>
            </a:r>
          </a:p>
          <a:p>
            <a:r>
              <a:rPr lang="en-GB" sz="1000" b="1" dirty="0" smtClean="0"/>
              <a:t>.</a:t>
            </a:r>
            <a:endParaRPr lang="en-GB" sz="1000" b="1" dirty="0"/>
          </a:p>
        </p:txBody>
      </p:sp>
      <p:sp>
        <p:nvSpPr>
          <p:cNvPr id="111" name="Flèche courbée vers la gauche 110"/>
          <p:cNvSpPr/>
          <p:nvPr/>
        </p:nvSpPr>
        <p:spPr bwMode="auto">
          <a:xfrm rot="10800000">
            <a:off x="323528" y="692696"/>
            <a:ext cx="2421263" cy="5214070"/>
          </a:xfrm>
          <a:prstGeom prst="curvedLeftArrow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scene3d>
            <a:camera prst="orthographicFront"/>
            <a:lightRig rig="sunrise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100">
              <a:solidFill>
                <a:schemeClr val="tx1"/>
              </a:solidFill>
            </a:endParaRPr>
          </a:p>
        </p:txBody>
      </p:sp>
      <p:sp>
        <p:nvSpPr>
          <p:cNvPr id="123" name="Titre 1"/>
          <p:cNvSpPr txBox="1">
            <a:spLocks/>
          </p:cNvSpPr>
          <p:nvPr/>
        </p:nvSpPr>
        <p:spPr bwMode="auto">
          <a:xfrm>
            <a:off x="4125975" y="44450"/>
            <a:ext cx="5108575" cy="101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6357" tIns="42421" rIns="86357" bIns="42421" anchor="ctr"/>
          <a:lstStyle/>
          <a:p>
            <a:pPr algn="ctr" defTabSz="873203">
              <a:defRPr/>
            </a:pPr>
            <a:r>
              <a:rPr lang="fr-FR" sz="3600" b="1" dirty="0" smtClean="0">
                <a:solidFill>
                  <a:srgbClr val="375517"/>
                </a:solidFill>
                <a:latin typeface="+mj-lt"/>
                <a:cs typeface="Arial" charset="0"/>
              </a:rPr>
              <a:t>The </a:t>
            </a:r>
            <a:r>
              <a:rPr lang="fr-FR" sz="3600" b="1" dirty="0" err="1" smtClean="0">
                <a:solidFill>
                  <a:srgbClr val="375517"/>
                </a:solidFill>
                <a:latin typeface="+mj-lt"/>
                <a:cs typeface="Arial" charset="0"/>
              </a:rPr>
              <a:t>overall</a:t>
            </a:r>
            <a:r>
              <a:rPr lang="fr-FR" sz="3600" b="1" dirty="0" smtClean="0">
                <a:solidFill>
                  <a:srgbClr val="375517"/>
                </a:solidFill>
                <a:latin typeface="+mj-lt"/>
                <a:cs typeface="Arial" charset="0"/>
              </a:rPr>
              <a:t> </a:t>
            </a:r>
            <a:r>
              <a:rPr lang="fr-FR" sz="3600" b="1" dirty="0" err="1" smtClean="0">
                <a:solidFill>
                  <a:srgbClr val="375517"/>
                </a:solidFill>
                <a:latin typeface="+mj-lt"/>
                <a:cs typeface="Arial" charset="0"/>
              </a:rPr>
              <a:t>approach</a:t>
            </a:r>
            <a:endParaRPr lang="fr-FR" sz="3600" b="1" dirty="0">
              <a:solidFill>
                <a:srgbClr val="375517"/>
              </a:solidFill>
              <a:latin typeface="+mj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1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3" name="Text Box 131"/>
          <p:cNvSpPr txBox="1">
            <a:spLocks noChangeArrowheads="1"/>
          </p:cNvSpPr>
          <p:nvPr/>
        </p:nvSpPr>
        <p:spPr bwMode="auto">
          <a:xfrm>
            <a:off x="2388395" y="214291"/>
            <a:ext cx="4297363" cy="495300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2578" tIns="41289" rIns="82578" bIns="41289">
            <a:spAutoFit/>
          </a:bodyPr>
          <a:lstStyle/>
          <a:p>
            <a:pPr algn="ctr"/>
            <a:r>
              <a:rPr lang="de-DE" sz="1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LIST OF EMERGING SUBSTANCES</a:t>
            </a:r>
            <a:endParaRPr lang="de-DE" sz="13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(NORMAN </a:t>
            </a:r>
            <a:r>
              <a:rPr lang="de-DE" sz="13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list</a:t>
            </a:r>
            <a:r>
              <a:rPr lang="de-DE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grpSp>
        <p:nvGrpSpPr>
          <p:cNvPr id="3" name="Groupe 81"/>
          <p:cNvGrpSpPr/>
          <p:nvPr/>
        </p:nvGrpSpPr>
        <p:grpSpPr>
          <a:xfrm>
            <a:off x="5029995" y="3376652"/>
            <a:ext cx="2614634" cy="1104069"/>
            <a:chOff x="5029200" y="3452873"/>
            <a:chExt cx="2614634" cy="855832"/>
          </a:xfrm>
        </p:grpSpPr>
        <p:sp>
          <p:nvSpPr>
            <p:cNvPr id="13335" name="Text Box 133"/>
            <p:cNvSpPr txBox="1">
              <a:spLocks noChangeArrowheads="1"/>
            </p:cNvSpPr>
            <p:nvPr/>
          </p:nvSpPr>
          <p:spPr bwMode="auto">
            <a:xfrm>
              <a:off x="5029200" y="3886199"/>
              <a:ext cx="2614634" cy="422506"/>
            </a:xfrm>
            <a:prstGeom prst="rect">
              <a:avLst/>
            </a:prstGeom>
            <a:solidFill>
              <a:srgbClr val="9512FF"/>
            </a:solidFill>
            <a:ln w="50800" algn="ctr">
              <a:solidFill>
                <a:srgbClr val="FF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82583" tIns="41292" rIns="82583" bIns="41292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2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Risk</a:t>
              </a:r>
              <a:r>
                <a:rPr lang="de-DE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12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of</a:t>
              </a:r>
              <a:r>
                <a:rPr lang="de-DE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12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exceedance</a:t>
              </a:r>
              <a:r>
                <a:rPr lang="de-DE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 </a:t>
              </a:r>
              <a:r>
                <a:rPr lang="de-DE" sz="12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of</a:t>
              </a:r>
              <a:r>
                <a:rPr lang="de-DE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12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the</a:t>
              </a:r>
              <a:r>
                <a:rPr lang="de-DE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ctr">
                <a:spcBef>
                  <a:spcPct val="50000"/>
                </a:spcBef>
              </a:pPr>
              <a:r>
                <a:rPr lang="de-DE" sz="12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Lowest</a:t>
              </a:r>
              <a:r>
                <a:rPr lang="de-DE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PNEC ? </a:t>
              </a:r>
            </a:p>
          </p:txBody>
        </p:sp>
        <p:grpSp>
          <p:nvGrpSpPr>
            <p:cNvPr id="4" name="Groupe 95"/>
            <p:cNvGrpSpPr>
              <a:grpSpLocks/>
            </p:cNvGrpSpPr>
            <p:nvPr/>
          </p:nvGrpSpPr>
          <p:grpSpPr bwMode="auto">
            <a:xfrm>
              <a:off x="6477002" y="3452873"/>
              <a:ext cx="725883" cy="457199"/>
              <a:chOff x="7611400" y="3206116"/>
              <a:chExt cx="806016" cy="524835"/>
            </a:xfrm>
          </p:grpSpPr>
          <p:sp>
            <p:nvSpPr>
              <p:cNvPr id="21560" name="Line 127"/>
              <p:cNvSpPr>
                <a:spLocks noChangeShapeType="1"/>
              </p:cNvSpPr>
              <p:nvPr/>
            </p:nvSpPr>
            <p:spPr bwMode="auto">
              <a:xfrm>
                <a:off x="7611400" y="3206116"/>
                <a:ext cx="0" cy="524835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 type="triangl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61" name="Text Box 136"/>
              <p:cNvSpPr txBox="1">
                <a:spLocks noChangeArrowheads="1"/>
              </p:cNvSpPr>
              <p:nvPr/>
            </p:nvSpPr>
            <p:spPr bwMode="auto">
              <a:xfrm>
                <a:off x="7696012" y="3211449"/>
                <a:ext cx="721404" cy="363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de-DE" sz="2000" dirty="0" err="1">
                    <a:latin typeface="Arial" pitchFamily="34" charset="0"/>
                    <a:cs typeface="Arial" pitchFamily="34" charset="0"/>
                  </a:rPr>
                  <a:t>yes</a:t>
                </a:r>
                <a:endParaRPr lang="de-DE" sz="2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5" name="Groupe 78"/>
          <p:cNvGrpSpPr/>
          <p:nvPr/>
        </p:nvGrpSpPr>
        <p:grpSpPr>
          <a:xfrm>
            <a:off x="659598" y="2057378"/>
            <a:ext cx="8040709" cy="462238"/>
            <a:chOff x="658803" y="2133601"/>
            <a:chExt cx="8040709" cy="462238"/>
          </a:xfrm>
        </p:grpSpPr>
        <p:sp>
          <p:nvSpPr>
            <p:cNvPr id="52" name="Text Box 128"/>
            <p:cNvSpPr txBox="1">
              <a:spLocks noChangeArrowheads="1"/>
            </p:cNvSpPr>
            <p:nvPr/>
          </p:nvSpPr>
          <p:spPr bwMode="auto">
            <a:xfrm>
              <a:off x="6000760" y="2143116"/>
              <a:ext cx="2698752" cy="45272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50800" algn="ctr">
              <a:solidFill>
                <a:srgbClr val="FF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82583" tIns="41292" rIns="82583" bIns="41292">
              <a:spAutoFit/>
            </a:bodyPr>
            <a:lstStyle/>
            <a:p>
              <a:pPr algn="ctr"/>
              <a:r>
                <a:rPr lang="de-DE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Suff. </a:t>
              </a:r>
              <a:r>
                <a:rPr lang="de-DE" sz="12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monitored</a:t>
              </a:r>
              <a:r>
                <a:rPr lang="de-DE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. &amp; </a:t>
              </a:r>
              <a:r>
                <a:rPr lang="de-DE" sz="12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quantif</a:t>
              </a:r>
              <a:r>
                <a:rPr lang="de-DE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. in relevant </a:t>
              </a:r>
              <a:r>
                <a:rPr lang="de-DE" sz="12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matrix</a:t>
              </a:r>
              <a:endParaRPr lang="de-DE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Text Box 128"/>
            <p:cNvSpPr txBox="1">
              <a:spLocks noChangeArrowheads="1"/>
            </p:cNvSpPr>
            <p:nvPr/>
          </p:nvSpPr>
          <p:spPr bwMode="auto">
            <a:xfrm>
              <a:off x="3357554" y="2133601"/>
              <a:ext cx="2484437" cy="45272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50800" algn="ctr">
              <a:solidFill>
                <a:srgbClr val="FFC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82583" tIns="41292" rIns="82583" bIns="41292">
              <a:spAutoFit/>
            </a:bodyPr>
            <a:lstStyle/>
            <a:p>
              <a:pPr algn="ctr"/>
              <a:r>
                <a:rPr lang="de-DE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Suff. </a:t>
              </a:r>
              <a:r>
                <a:rPr lang="de-DE" sz="12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monitored</a:t>
              </a:r>
              <a:r>
                <a:rPr lang="de-DE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but  </a:t>
              </a:r>
              <a:r>
                <a:rPr lang="de-DE" sz="12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low</a:t>
              </a:r>
              <a:r>
                <a:rPr lang="de-DE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12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frequency</a:t>
              </a:r>
              <a:r>
                <a:rPr lang="de-DE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12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of</a:t>
              </a:r>
              <a:r>
                <a:rPr lang="de-DE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12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quantification</a:t>
              </a:r>
              <a:endParaRPr lang="de-DE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Text Box 128"/>
            <p:cNvSpPr txBox="1">
              <a:spLocks noChangeArrowheads="1"/>
            </p:cNvSpPr>
            <p:nvPr/>
          </p:nvSpPr>
          <p:spPr bwMode="auto">
            <a:xfrm>
              <a:off x="658803" y="2143117"/>
              <a:ext cx="2555875" cy="45272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50800" algn="ctr">
              <a:solidFill>
                <a:srgbClr val="FFC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82583" tIns="41292" rIns="82583" bIns="41292">
              <a:spAutoFit/>
            </a:bodyPr>
            <a:lstStyle/>
            <a:p>
              <a:pPr algn="ctr"/>
              <a:r>
                <a:rPr lang="de-DE" sz="12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Insuff</a:t>
              </a:r>
              <a:r>
                <a:rPr lang="de-DE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. (</a:t>
              </a:r>
              <a:r>
                <a:rPr lang="de-DE" sz="12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or</a:t>
              </a:r>
              <a:r>
                <a:rPr lang="de-DE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12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never</a:t>
              </a:r>
              <a:r>
                <a:rPr lang="de-DE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) </a:t>
              </a:r>
              <a:r>
                <a:rPr lang="de-DE" sz="12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monitored</a:t>
              </a:r>
              <a:r>
                <a:rPr lang="de-DE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OR </a:t>
              </a:r>
              <a:r>
                <a:rPr lang="de-DE" sz="12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monitored</a:t>
              </a:r>
              <a:r>
                <a:rPr lang="de-DE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in „</a:t>
              </a:r>
              <a:r>
                <a:rPr lang="de-DE" sz="12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wrong</a:t>
              </a:r>
              <a:r>
                <a:rPr lang="de-DE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“ </a:t>
              </a:r>
              <a:r>
                <a:rPr lang="de-DE" sz="12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matrix</a:t>
              </a:r>
              <a:endParaRPr lang="de-DE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330" name="Text Box 128"/>
          <p:cNvSpPr txBox="1">
            <a:spLocks noChangeArrowheads="1"/>
          </p:cNvSpPr>
          <p:nvPr/>
        </p:nvSpPr>
        <p:spPr bwMode="auto">
          <a:xfrm>
            <a:off x="6279356" y="2971777"/>
            <a:ext cx="2484438" cy="452716"/>
          </a:xfrm>
          <a:prstGeom prst="rect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2578" tIns="41289" rIns="82578" bIns="41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Sufficient</a:t>
            </a:r>
            <a:r>
              <a:rPr lang="de-DE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experimental </a:t>
            </a:r>
            <a:r>
              <a:rPr lang="de-DE" sz="1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data</a:t>
            </a:r>
            <a:r>
              <a:rPr lang="de-DE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de-DE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hazard</a:t>
            </a:r>
            <a:r>
              <a:rPr lang="de-DE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assesment</a:t>
            </a:r>
            <a:r>
              <a:rPr lang="de-DE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 </a:t>
            </a:r>
          </a:p>
        </p:txBody>
      </p:sp>
      <p:cxnSp>
        <p:nvCxnSpPr>
          <p:cNvPr id="60" name="Connecteur droit 59"/>
          <p:cNvCxnSpPr/>
          <p:nvPr/>
        </p:nvCxnSpPr>
        <p:spPr>
          <a:xfrm rot="10800000">
            <a:off x="215076" y="6210297"/>
            <a:ext cx="571504" cy="1588"/>
          </a:xfrm>
          <a:prstGeom prst="line">
            <a:avLst/>
          </a:prstGeom>
          <a:ln w="6032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>
            <a:endCxn id="73" idx="1"/>
          </p:cNvCxnSpPr>
          <p:nvPr/>
        </p:nvCxnSpPr>
        <p:spPr>
          <a:xfrm rot="5400000" flipH="1" flipV="1">
            <a:off x="-2363429" y="3680986"/>
            <a:ext cx="5157012" cy="1588"/>
          </a:xfrm>
          <a:prstGeom prst="line">
            <a:avLst/>
          </a:prstGeom>
          <a:ln w="60325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52" name="Text Box 158"/>
          <p:cNvSpPr txBox="1">
            <a:spLocks noChangeArrowheads="1"/>
          </p:cNvSpPr>
          <p:nvPr/>
        </p:nvSpPr>
        <p:spPr bwMode="auto">
          <a:xfrm>
            <a:off x="2377282" y="923903"/>
            <a:ext cx="4252913" cy="63738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82578" tIns="41289" rIns="82578" bIns="41289">
            <a:spAutoFit/>
          </a:bodyPr>
          <a:lstStyle/>
          <a:p>
            <a:pPr algn="ctr"/>
            <a:r>
              <a:rPr lang="de-DE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≥ 4 </a:t>
            </a:r>
            <a:r>
              <a:rPr lang="de-DE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countries AND </a:t>
            </a:r>
            <a:r>
              <a:rPr lang="de-DE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≥ </a:t>
            </a:r>
            <a:r>
              <a:rPr lang="de-DE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100 </a:t>
            </a:r>
            <a:r>
              <a:rPr lang="de-DE" sz="1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sites</a:t>
            </a:r>
            <a:r>
              <a:rPr lang="de-DE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de-DE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analysis</a:t>
            </a:r>
            <a:r>
              <a:rPr lang="de-DE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de-DE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≥ 20 </a:t>
            </a:r>
            <a:r>
              <a:rPr lang="de-DE" sz="1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sites</a:t>
            </a:r>
            <a:r>
              <a:rPr lang="de-DE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analysis</a:t>
            </a:r>
            <a:r>
              <a:rPr lang="de-DE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&gt; </a:t>
            </a:r>
            <a:r>
              <a:rPr lang="de-DE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LOQ in </a:t>
            </a:r>
            <a:r>
              <a:rPr lang="de-DE" sz="1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relevant </a:t>
            </a:r>
            <a:r>
              <a:rPr lang="de-DE" sz="1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matrix</a:t>
            </a:r>
            <a:r>
              <a:rPr lang="de-DE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de-DE" sz="1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ces</a:t>
            </a:r>
            <a:r>
              <a:rPr lang="de-DE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+ </a:t>
            </a:r>
          </a:p>
          <a:p>
            <a:pPr algn="ctr"/>
            <a:r>
              <a:rPr lang="de-DE" sz="1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Recent</a:t>
            </a:r>
            <a:r>
              <a:rPr lang="de-DE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data</a:t>
            </a:r>
            <a:r>
              <a:rPr lang="de-DE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(&gt;last 6 </a:t>
            </a:r>
            <a:r>
              <a:rPr lang="de-DE" sz="1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years</a:t>
            </a:r>
            <a:r>
              <a:rPr lang="de-DE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? </a:t>
            </a:r>
            <a:endParaRPr lang="de-DE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Flèche droite 72"/>
          <p:cNvSpPr/>
          <p:nvPr/>
        </p:nvSpPr>
        <p:spPr>
          <a:xfrm>
            <a:off x="215076" y="1066761"/>
            <a:ext cx="2143140" cy="7143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fr-FR"/>
          </a:p>
        </p:txBody>
      </p:sp>
      <p:sp>
        <p:nvSpPr>
          <p:cNvPr id="76" name="Line 124"/>
          <p:cNvSpPr>
            <a:spLocks noChangeShapeType="1"/>
          </p:cNvSpPr>
          <p:nvPr/>
        </p:nvSpPr>
        <p:spPr bwMode="auto">
          <a:xfrm>
            <a:off x="6144431" y="1562043"/>
            <a:ext cx="754053" cy="50007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2583" tIns="41292" rIns="82583" bIns="41292"/>
          <a:lstStyle/>
          <a:p>
            <a:endParaRPr lang="fr-FR"/>
          </a:p>
        </p:txBody>
      </p:sp>
      <p:sp>
        <p:nvSpPr>
          <p:cNvPr id="77" name="Line 125"/>
          <p:cNvSpPr>
            <a:spLocks noChangeShapeType="1"/>
          </p:cNvSpPr>
          <p:nvPr/>
        </p:nvSpPr>
        <p:spPr bwMode="auto">
          <a:xfrm flipH="1">
            <a:off x="2123282" y="1562043"/>
            <a:ext cx="949315" cy="428637"/>
          </a:xfrm>
          <a:prstGeom prst="line">
            <a:avLst/>
          </a:prstGeom>
          <a:noFill/>
          <a:ln w="63500">
            <a:solidFill>
              <a:srgbClr val="FFC000"/>
            </a:solidFill>
            <a:round/>
            <a:headEnd/>
            <a:tailEnd type="triangle" w="med" len="med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82583" tIns="41292" rIns="82583" bIns="41292"/>
          <a:lstStyle/>
          <a:p>
            <a:endParaRPr lang="fr-FR"/>
          </a:p>
        </p:txBody>
      </p:sp>
      <p:sp>
        <p:nvSpPr>
          <p:cNvPr id="78" name="Flèche vers le bas 77"/>
          <p:cNvSpPr/>
          <p:nvPr/>
        </p:nvSpPr>
        <p:spPr>
          <a:xfrm flipH="1">
            <a:off x="4527073" y="1571613"/>
            <a:ext cx="117158" cy="428628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fr-FR"/>
          </a:p>
        </p:txBody>
      </p:sp>
      <p:sp>
        <p:nvSpPr>
          <p:cNvPr id="88" name="Flèche vers le bas 87"/>
          <p:cNvSpPr/>
          <p:nvPr/>
        </p:nvSpPr>
        <p:spPr>
          <a:xfrm>
            <a:off x="4572794" y="709571"/>
            <a:ext cx="71438" cy="142876"/>
          </a:xfrm>
          <a:prstGeom prst="down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fr-FR"/>
          </a:p>
        </p:txBody>
      </p:sp>
      <p:grpSp>
        <p:nvGrpSpPr>
          <p:cNvPr id="6" name="Groupe 78"/>
          <p:cNvGrpSpPr/>
          <p:nvPr/>
        </p:nvGrpSpPr>
        <p:grpSpPr>
          <a:xfrm>
            <a:off x="1500166" y="3357558"/>
            <a:ext cx="2481249" cy="909928"/>
            <a:chOff x="1718940" y="3544088"/>
            <a:chExt cx="2843098" cy="960479"/>
          </a:xfrm>
        </p:grpSpPr>
        <p:sp>
          <p:nvSpPr>
            <p:cNvPr id="13336" name="Text Box 134"/>
            <p:cNvSpPr txBox="1">
              <a:spLocks noChangeArrowheads="1"/>
            </p:cNvSpPr>
            <p:nvPr/>
          </p:nvSpPr>
          <p:spPr bwMode="auto">
            <a:xfrm>
              <a:off x="1718940" y="4026694"/>
              <a:ext cx="2843098" cy="477873"/>
            </a:xfrm>
            <a:prstGeom prst="rect">
              <a:avLst/>
            </a:prstGeom>
            <a:solidFill>
              <a:srgbClr val="00B050"/>
            </a:solidFill>
            <a:ln w="47625" algn="ctr">
              <a:solidFill>
                <a:srgbClr val="00B05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82583" tIns="41292" rIns="82583" bIns="41292">
              <a:spAutoFit/>
            </a:bodyPr>
            <a:lstStyle/>
            <a:p>
              <a:pPr algn="ctr"/>
              <a:r>
                <a:rPr lang="de-DE" sz="12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LOQmin</a:t>
              </a:r>
              <a:r>
                <a:rPr lang="de-DE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(EMPODAT) OR </a:t>
              </a:r>
            </a:p>
            <a:p>
              <a:pPr algn="ctr"/>
              <a:r>
                <a:rPr lang="de-DE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LOQ </a:t>
              </a:r>
              <a:r>
                <a:rPr lang="de-DE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expert </a:t>
              </a:r>
              <a:r>
                <a:rPr lang="de-DE" sz="12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labs</a:t>
              </a:r>
              <a:r>
                <a:rPr lang="de-DE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&lt; PNEC </a:t>
              </a:r>
              <a:r>
                <a:rPr lang="de-DE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de-DE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" name="Groupe 80"/>
            <p:cNvGrpSpPr>
              <a:grpSpLocks/>
            </p:cNvGrpSpPr>
            <p:nvPr/>
          </p:nvGrpSpPr>
          <p:grpSpPr bwMode="auto">
            <a:xfrm>
              <a:off x="3252351" y="3544088"/>
              <a:ext cx="949515" cy="509411"/>
              <a:chOff x="3238485" y="3967760"/>
              <a:chExt cx="949609" cy="508996"/>
            </a:xfrm>
          </p:grpSpPr>
          <p:sp>
            <p:nvSpPr>
              <p:cNvPr id="21544" name="Line 121"/>
              <p:cNvSpPr>
                <a:spLocks noChangeShapeType="1"/>
              </p:cNvSpPr>
              <p:nvPr/>
            </p:nvSpPr>
            <p:spPr bwMode="auto">
              <a:xfrm flipH="1">
                <a:off x="3238485" y="3967760"/>
                <a:ext cx="949609" cy="508996"/>
              </a:xfrm>
              <a:prstGeom prst="line">
                <a:avLst/>
              </a:prstGeom>
              <a:noFill/>
              <a:ln w="63500">
                <a:solidFill>
                  <a:srgbClr val="00B050"/>
                </a:solidFill>
                <a:round/>
                <a:headEnd/>
                <a:tailEnd type="triangl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45" name="Text Box 140"/>
              <p:cNvSpPr txBox="1">
                <a:spLocks noChangeArrowheads="1"/>
              </p:cNvSpPr>
              <p:nvPr/>
            </p:nvSpPr>
            <p:spPr bwMode="auto">
              <a:xfrm>
                <a:off x="3615311" y="4048128"/>
                <a:ext cx="538595" cy="4219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 err="1">
                    <a:latin typeface="Arial" pitchFamily="34" charset="0"/>
                    <a:cs typeface="Arial" pitchFamily="34" charset="0"/>
                  </a:rPr>
                  <a:t>no</a:t>
                </a:r>
                <a:endParaRPr lang="de-DE" sz="2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72" name="Flèche vers le bas 71"/>
          <p:cNvSpPr/>
          <p:nvPr/>
        </p:nvSpPr>
        <p:spPr>
          <a:xfrm flipH="1">
            <a:off x="1881134" y="2571745"/>
            <a:ext cx="142876" cy="1214446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589" tIns="41294" rIns="82589" bIns="41294" rtlCol="0" anchor="ctr"/>
          <a:lstStyle/>
          <a:p>
            <a:pPr algn="ctr"/>
            <a:endParaRPr lang="fr-FR"/>
          </a:p>
        </p:txBody>
      </p:sp>
      <p:grpSp>
        <p:nvGrpSpPr>
          <p:cNvPr id="8" name="Groupe 70"/>
          <p:cNvGrpSpPr/>
          <p:nvPr/>
        </p:nvGrpSpPr>
        <p:grpSpPr>
          <a:xfrm>
            <a:off x="4881530" y="3071810"/>
            <a:ext cx="1428760" cy="437211"/>
            <a:chOff x="5593419" y="3242466"/>
            <a:chExt cx="1637121" cy="461501"/>
          </a:xfrm>
        </p:grpSpPr>
        <p:sp>
          <p:nvSpPr>
            <p:cNvPr id="18470" name="Text Box 145"/>
            <p:cNvSpPr txBox="1">
              <a:spLocks noChangeArrowheads="1"/>
            </p:cNvSpPr>
            <p:nvPr/>
          </p:nvSpPr>
          <p:spPr bwMode="auto">
            <a:xfrm>
              <a:off x="6075455" y="3291064"/>
              <a:ext cx="648472" cy="412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589" tIns="41294" rIns="82589" bIns="41294">
              <a:spAutoFit/>
            </a:bodyPr>
            <a:lstStyle/>
            <a:p>
              <a:r>
                <a:rPr lang="de-DE" sz="2000" dirty="0" err="1">
                  <a:latin typeface="Arial" pitchFamily="34" charset="0"/>
                  <a:cs typeface="Arial" pitchFamily="34" charset="0"/>
                </a:rPr>
                <a:t>yes</a:t>
              </a:r>
              <a:endParaRPr lang="de-DE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Flèche droite 73"/>
            <p:cNvSpPr/>
            <p:nvPr/>
          </p:nvSpPr>
          <p:spPr>
            <a:xfrm>
              <a:off x="5593419" y="3242466"/>
              <a:ext cx="1637121" cy="150814"/>
            </a:xfrm>
            <a:prstGeom prst="rightArrow">
              <a:avLst/>
            </a:prstGeom>
            <a:solidFill>
              <a:srgbClr val="FF9933"/>
            </a:solidFill>
            <a:ln>
              <a:solidFill>
                <a:srgbClr val="FFCC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e 69"/>
          <p:cNvGrpSpPr/>
          <p:nvPr/>
        </p:nvGrpSpPr>
        <p:grpSpPr>
          <a:xfrm>
            <a:off x="2484405" y="2500307"/>
            <a:ext cx="2370136" cy="852780"/>
            <a:chOff x="2846713" y="2639212"/>
            <a:chExt cx="2715781" cy="900157"/>
          </a:xfrm>
        </p:grpSpPr>
        <p:sp>
          <p:nvSpPr>
            <p:cNvPr id="58" name="Text Box 134"/>
            <p:cNvSpPr txBox="1">
              <a:spLocks noChangeArrowheads="1"/>
            </p:cNvSpPr>
            <p:nvPr/>
          </p:nvSpPr>
          <p:spPr bwMode="auto">
            <a:xfrm>
              <a:off x="2846713" y="3061495"/>
              <a:ext cx="2715781" cy="477874"/>
            </a:xfrm>
            <a:prstGeom prst="rect">
              <a:avLst/>
            </a:prstGeom>
            <a:solidFill>
              <a:srgbClr val="00B050"/>
            </a:solidFill>
            <a:ln w="47625" algn="ctr">
              <a:solidFill>
                <a:srgbClr val="00B05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82583" tIns="41292" rIns="82583" bIns="41292">
              <a:spAutoFit/>
            </a:bodyPr>
            <a:lstStyle/>
            <a:p>
              <a:pPr algn="ctr"/>
              <a:r>
                <a:rPr lang="de-DE" sz="12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LOQmax</a:t>
              </a:r>
              <a:r>
                <a:rPr lang="de-DE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&lt; </a:t>
              </a:r>
              <a:r>
                <a:rPr lang="de-DE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PNEC (</a:t>
              </a:r>
              <a:r>
                <a:rPr lang="de-DE" sz="12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existing</a:t>
              </a:r>
              <a:r>
                <a:rPr lang="de-DE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12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data</a:t>
              </a:r>
              <a:r>
                <a:rPr lang="de-DE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in </a:t>
              </a:r>
              <a:r>
                <a:rPr lang="de-DE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EMPODAT)? </a:t>
              </a:r>
              <a:endParaRPr lang="de-DE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Flèche vers le bas 89"/>
            <p:cNvSpPr/>
            <p:nvPr/>
          </p:nvSpPr>
          <p:spPr>
            <a:xfrm flipH="1">
              <a:off x="4529291" y="2639212"/>
              <a:ext cx="162802" cy="377034"/>
            </a:xfrm>
            <a:prstGeom prst="downArrow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1" name="Flèche vers le bas 90"/>
          <p:cNvSpPr/>
          <p:nvPr/>
        </p:nvSpPr>
        <p:spPr>
          <a:xfrm>
            <a:off x="7430314" y="2566959"/>
            <a:ext cx="71438" cy="35719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fr-FR"/>
          </a:p>
        </p:txBody>
      </p:sp>
      <p:grpSp>
        <p:nvGrpSpPr>
          <p:cNvPr id="10" name="Groupe 79"/>
          <p:cNvGrpSpPr/>
          <p:nvPr/>
        </p:nvGrpSpPr>
        <p:grpSpPr>
          <a:xfrm>
            <a:off x="3124994" y="4343361"/>
            <a:ext cx="1304925" cy="2081735"/>
            <a:chOff x="3580722" y="4584659"/>
            <a:chExt cx="1495226" cy="2197387"/>
          </a:xfrm>
        </p:grpSpPr>
        <p:sp>
          <p:nvSpPr>
            <p:cNvPr id="13341" name="Text Box 139"/>
            <p:cNvSpPr txBox="1">
              <a:spLocks noChangeArrowheads="1"/>
            </p:cNvSpPr>
            <p:nvPr/>
          </p:nvSpPr>
          <p:spPr bwMode="auto">
            <a:xfrm>
              <a:off x="3580722" y="5986115"/>
              <a:ext cx="1413369" cy="795931"/>
            </a:xfrm>
            <a:prstGeom prst="rect">
              <a:avLst/>
            </a:prstGeom>
            <a:solidFill>
              <a:srgbClr val="00B050"/>
            </a:solidFill>
            <a:ln w="60325" algn="ctr">
              <a:solidFill>
                <a:srgbClr val="00B05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91428" tIns="45714" rIns="91428" bIns="45714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b="1" dirty="0" err="1">
                  <a:latin typeface="Arial" pitchFamily="34" charset="0"/>
                  <a:cs typeface="Arial" pitchFamily="34" charset="0"/>
                </a:rPr>
                <a:t>Cat</a:t>
              </a:r>
              <a:r>
                <a:rPr lang="de-DE" b="1" dirty="0">
                  <a:latin typeface="Arial" pitchFamily="34" charset="0"/>
                  <a:cs typeface="Arial" pitchFamily="34" charset="0"/>
                </a:rPr>
                <a:t>. 4: Action </a:t>
              </a:r>
              <a:r>
                <a:rPr lang="de-DE" b="1" dirty="0" err="1" smtClean="0">
                  <a:latin typeface="Arial" pitchFamily="34" charset="0"/>
                  <a:cs typeface="Arial" pitchFamily="34" charset="0"/>
                </a:rPr>
                <a:t>analytical</a:t>
              </a:r>
              <a:endParaRPr lang="de-D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59" name="Text Box 140"/>
            <p:cNvSpPr txBox="1">
              <a:spLocks noChangeArrowheads="1"/>
            </p:cNvSpPr>
            <p:nvPr/>
          </p:nvSpPr>
          <p:spPr bwMode="auto">
            <a:xfrm>
              <a:off x="4217217" y="4754451"/>
              <a:ext cx="858731" cy="440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1233" tIns="50617" rIns="101233" bIns="50617">
              <a:spAutoFit/>
            </a:bodyPr>
            <a:lstStyle/>
            <a:p>
              <a:r>
                <a:rPr lang="de-DE" sz="2000" dirty="0" err="1">
                  <a:latin typeface="Arial" pitchFamily="34" charset="0"/>
                  <a:cs typeface="Arial" pitchFamily="34" charset="0"/>
                </a:rPr>
                <a:t>no</a:t>
              </a:r>
              <a:endParaRPr lang="de-DE" sz="2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Flèche vers le bas 65"/>
            <p:cNvSpPr/>
            <p:nvPr/>
          </p:nvSpPr>
          <p:spPr>
            <a:xfrm>
              <a:off x="4010909" y="4584659"/>
              <a:ext cx="163712" cy="1281915"/>
            </a:xfrm>
            <a:prstGeom prst="downArrow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233" tIns="50617" rIns="101233" bIns="50617"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" name="Groupe 68"/>
          <p:cNvGrpSpPr/>
          <p:nvPr/>
        </p:nvGrpSpPr>
        <p:grpSpPr>
          <a:xfrm>
            <a:off x="5787271" y="6210297"/>
            <a:ext cx="2357455" cy="419080"/>
            <a:chOff x="6631248" y="6555314"/>
            <a:chExt cx="2701250" cy="442362"/>
          </a:xfrm>
        </p:grpSpPr>
        <p:sp>
          <p:nvSpPr>
            <p:cNvPr id="64" name="ZoneTexte 63"/>
            <p:cNvSpPr txBox="1">
              <a:spLocks noChangeArrowheads="1"/>
            </p:cNvSpPr>
            <p:nvPr/>
          </p:nvSpPr>
          <p:spPr bwMode="auto">
            <a:xfrm>
              <a:off x="6986090" y="6555314"/>
              <a:ext cx="2180618" cy="389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800" dirty="0" err="1">
                  <a:latin typeface="Arial" pitchFamily="34" charset="0"/>
                  <a:cs typeface="Arial" pitchFamily="34" charset="0"/>
                </a:rPr>
                <a:t>Novel</a:t>
              </a:r>
              <a:r>
                <a:rPr lang="fr-FR" sz="1800" dirty="0">
                  <a:latin typeface="Arial" pitchFamily="34" charset="0"/>
                  <a:cs typeface="Arial" pitchFamily="34" charset="0"/>
                </a:rPr>
                <a:t> end points</a:t>
              </a:r>
            </a:p>
          </p:txBody>
        </p:sp>
        <p:sp>
          <p:nvSpPr>
            <p:cNvPr id="63" name="Flèche courbée vers le haut 62"/>
            <p:cNvSpPr/>
            <p:nvPr/>
          </p:nvSpPr>
          <p:spPr bwMode="auto">
            <a:xfrm>
              <a:off x="6631248" y="6620644"/>
              <a:ext cx="2701250" cy="377032"/>
            </a:xfrm>
            <a:prstGeom prst="curvedUpArrow">
              <a:avLst/>
            </a:prstGeom>
            <a:ln w="31750" cmpd="dbl">
              <a:solidFill>
                <a:schemeClr val="accent6">
                  <a:lumMod val="60000"/>
                  <a:lumOff val="40000"/>
                </a:schemeClr>
              </a:solidFill>
              <a:prstDash val="solid"/>
            </a:ln>
            <a:scene3d>
              <a:camera prst="orthographicFront"/>
              <a:lightRig rig="freezing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e 64"/>
          <p:cNvGrpSpPr/>
          <p:nvPr/>
        </p:nvGrpSpPr>
        <p:grpSpPr>
          <a:xfrm>
            <a:off x="6407945" y="4500571"/>
            <a:ext cx="1379560" cy="1793960"/>
            <a:chOff x="7342437" y="4750602"/>
            <a:chExt cx="1580746" cy="1893625"/>
          </a:xfrm>
        </p:grpSpPr>
        <p:grpSp>
          <p:nvGrpSpPr>
            <p:cNvPr id="13" name="Groupe 82"/>
            <p:cNvGrpSpPr/>
            <p:nvPr/>
          </p:nvGrpSpPr>
          <p:grpSpPr>
            <a:xfrm>
              <a:off x="7342437" y="4874702"/>
              <a:ext cx="1580746" cy="1769525"/>
              <a:chOff x="6407150" y="4694361"/>
              <a:chExt cx="1379560" cy="1676392"/>
            </a:xfrm>
          </p:grpSpPr>
          <p:sp>
            <p:nvSpPr>
              <p:cNvPr id="13339" name="Text Box 137"/>
              <p:cNvSpPr txBox="1">
                <a:spLocks noChangeArrowheads="1"/>
              </p:cNvSpPr>
              <p:nvPr/>
            </p:nvSpPr>
            <p:spPr bwMode="auto">
              <a:xfrm>
                <a:off x="6407150" y="5410199"/>
                <a:ext cx="1379560" cy="960554"/>
              </a:xfrm>
              <a:prstGeom prst="rect">
                <a:avLst/>
              </a:prstGeom>
              <a:solidFill>
                <a:srgbClr val="FF0000"/>
              </a:solidFill>
              <a:ln w="50800" algn="ctr">
                <a:solidFill>
                  <a:srgbClr val="FF0000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lIns="82583" tIns="41292" rIns="82583" bIns="41292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de-DE" b="1" dirty="0" err="1">
                    <a:latin typeface="Arial" pitchFamily="34" charset="0"/>
                    <a:cs typeface="Arial" pitchFamily="34" charset="0"/>
                  </a:rPr>
                  <a:t>Cat</a:t>
                </a:r>
                <a:r>
                  <a:rPr lang="de-DE" b="1" dirty="0">
                    <a:latin typeface="Arial" pitchFamily="34" charset="0"/>
                    <a:cs typeface="Arial" pitchFamily="34" charset="0"/>
                  </a:rPr>
                  <a:t>. 1: </a:t>
                </a:r>
                <a:endParaRPr lang="de-DE" b="1" dirty="0" smtClean="0"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ts val="0"/>
                  </a:spcBef>
                </a:pPr>
                <a:r>
                  <a:rPr lang="de-DE" b="1" dirty="0" err="1" smtClean="0">
                    <a:latin typeface="Arial" pitchFamily="34" charset="0"/>
                    <a:cs typeface="Arial" pitchFamily="34" charset="0"/>
                  </a:rPr>
                  <a:t>Priority</a:t>
                </a:r>
                <a:r>
                  <a:rPr lang="de-DE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de-DE" b="1" dirty="0" err="1" smtClean="0">
                    <a:latin typeface="Arial" pitchFamily="34" charset="0"/>
                    <a:cs typeface="Arial" pitchFamily="34" charset="0"/>
                  </a:rPr>
                  <a:t>regular</a:t>
                </a:r>
                <a:r>
                  <a:rPr lang="de-DE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de-DE" b="1" dirty="0" err="1" smtClean="0">
                    <a:latin typeface="Arial" pitchFamily="34" charset="0"/>
                    <a:cs typeface="Arial" pitchFamily="34" charset="0"/>
                  </a:rPr>
                  <a:t>monitoring</a:t>
                </a:r>
                <a:endParaRPr lang="de-DE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551" name="Text Box 148"/>
              <p:cNvSpPr txBox="1">
                <a:spLocks noChangeArrowheads="1"/>
              </p:cNvSpPr>
              <p:nvPr/>
            </p:nvSpPr>
            <p:spPr bwMode="auto">
              <a:xfrm>
                <a:off x="7052299" y="4694361"/>
                <a:ext cx="58381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 err="1">
                    <a:latin typeface="Arial" pitchFamily="34" charset="0"/>
                    <a:cs typeface="Arial" pitchFamily="34" charset="0"/>
                  </a:rPr>
                  <a:t>yes</a:t>
                </a:r>
                <a:endParaRPr lang="de-DE" sz="2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75" name="Flèche vers le bas 74"/>
            <p:cNvSpPr/>
            <p:nvPr/>
          </p:nvSpPr>
          <p:spPr>
            <a:xfrm>
              <a:off x="7940000" y="4750602"/>
              <a:ext cx="163712" cy="829475"/>
            </a:xfrm>
            <a:prstGeom prst="downArrow">
              <a:avLst/>
            </a:prstGeom>
            <a:solidFill>
              <a:srgbClr val="FF3300"/>
            </a:solidFill>
            <a:ln>
              <a:solidFill>
                <a:srgbClr val="E91B0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e 61"/>
          <p:cNvGrpSpPr/>
          <p:nvPr/>
        </p:nvGrpSpPr>
        <p:grpSpPr>
          <a:xfrm>
            <a:off x="4664870" y="4500571"/>
            <a:ext cx="1476375" cy="1793962"/>
            <a:chOff x="5345163" y="4750602"/>
            <a:chExt cx="1691680" cy="1893627"/>
          </a:xfrm>
        </p:grpSpPr>
        <p:sp>
          <p:nvSpPr>
            <p:cNvPr id="2" name="Text Box 138"/>
            <p:cNvSpPr txBox="1">
              <a:spLocks noChangeArrowheads="1"/>
            </p:cNvSpPr>
            <p:nvPr/>
          </p:nvSpPr>
          <p:spPr bwMode="auto">
            <a:xfrm>
              <a:off x="5345163" y="5630310"/>
              <a:ext cx="1691680" cy="1013919"/>
            </a:xfrm>
            <a:prstGeom prst="rect">
              <a:avLst/>
            </a:prstGeom>
            <a:solidFill>
              <a:srgbClr val="00B0F0"/>
            </a:solidFill>
            <a:ln w="60325" algn="ctr">
              <a:solidFill>
                <a:srgbClr val="00B0F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82583" tIns="41292" rIns="82583" bIns="41292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b="1" dirty="0" err="1">
                  <a:latin typeface="Arial" pitchFamily="34" charset="0"/>
                  <a:cs typeface="Arial" pitchFamily="34" charset="0"/>
                </a:rPr>
                <a:t>Cat. </a:t>
              </a:r>
              <a:r>
                <a:rPr lang="de-DE" b="1" dirty="0">
                  <a:latin typeface="Arial" pitchFamily="34" charset="0"/>
                  <a:cs typeface="Arial" pitchFamily="34" charset="0"/>
                </a:rPr>
                <a:t>6</a:t>
              </a:r>
              <a:r>
                <a:rPr lang="de-DE" b="1" dirty="0" smtClean="0">
                  <a:latin typeface="Arial" pitchFamily="34" charset="0"/>
                  <a:cs typeface="Arial" pitchFamily="34" charset="0"/>
                </a:rPr>
                <a:t>:</a:t>
              </a:r>
              <a:br>
                <a:rPr lang="de-DE" b="1" dirty="0" smtClean="0">
                  <a:latin typeface="Arial" pitchFamily="34" charset="0"/>
                  <a:cs typeface="Arial" pitchFamily="34" charset="0"/>
                </a:rPr>
              </a:br>
              <a:r>
                <a:rPr lang="de-DE" b="1" dirty="0" smtClean="0">
                  <a:latin typeface="Arial" pitchFamily="34" charset="0"/>
                  <a:cs typeface="Arial" pitchFamily="34" charset="0"/>
                </a:rPr>
                <a:t> Non-</a:t>
              </a:r>
              <a:r>
                <a:rPr lang="de-DE" b="1" dirty="0" err="1" smtClean="0">
                  <a:latin typeface="Arial" pitchFamily="34" charset="0"/>
                  <a:cs typeface="Arial" pitchFamily="34" charset="0"/>
                </a:rPr>
                <a:t>priority</a:t>
              </a:r>
              <a:r>
                <a:rPr lang="de-DE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b="1" dirty="0" err="1" smtClean="0">
                  <a:latin typeface="Arial" pitchFamily="34" charset="0"/>
                  <a:cs typeface="Arial" pitchFamily="34" charset="0"/>
                </a:rPr>
                <a:t>for</a:t>
              </a:r>
              <a:r>
                <a:rPr lang="de-DE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b="1" dirty="0" err="1" smtClean="0">
                  <a:latin typeface="Arial" pitchFamily="34" charset="0"/>
                  <a:cs typeface="Arial" pitchFamily="34" charset="0"/>
                </a:rPr>
                <a:t>regular</a:t>
              </a:r>
              <a:r>
                <a:rPr lang="de-DE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b="1" dirty="0" err="1">
                  <a:latin typeface="Arial" pitchFamily="34" charset="0"/>
                  <a:cs typeface="Arial" pitchFamily="34" charset="0"/>
                </a:rPr>
                <a:t>monitoring</a:t>
              </a:r>
              <a:endParaRPr lang="de-DE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49" name="Text Box 149"/>
            <p:cNvSpPr txBox="1">
              <a:spLocks noChangeArrowheads="1"/>
            </p:cNvSpPr>
            <p:nvPr/>
          </p:nvSpPr>
          <p:spPr bwMode="auto">
            <a:xfrm>
              <a:off x="6140077" y="4930321"/>
              <a:ext cx="538542" cy="422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 dirty="0">
                  <a:latin typeface="Arial" pitchFamily="34" charset="0"/>
                  <a:cs typeface="Arial" pitchFamily="34" charset="0"/>
                </a:rPr>
                <a:t>no</a:t>
              </a:r>
            </a:p>
          </p:txBody>
        </p:sp>
        <p:sp>
          <p:nvSpPr>
            <p:cNvPr id="87" name="Flèche vers le bas 86"/>
            <p:cNvSpPr/>
            <p:nvPr/>
          </p:nvSpPr>
          <p:spPr>
            <a:xfrm>
              <a:off x="6057311" y="4750602"/>
              <a:ext cx="163712" cy="829475"/>
            </a:xfrm>
            <a:prstGeom prst="downArrow">
              <a:avLst/>
            </a:prstGeom>
            <a:solidFill>
              <a:srgbClr val="00B0F0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5" name="Groupe 67"/>
          <p:cNvGrpSpPr/>
          <p:nvPr/>
        </p:nvGrpSpPr>
        <p:grpSpPr>
          <a:xfrm>
            <a:off x="7925597" y="3429000"/>
            <a:ext cx="1017586" cy="2880920"/>
            <a:chOff x="9081413" y="3619500"/>
            <a:chExt cx="1165984" cy="3040971"/>
          </a:xfrm>
        </p:grpSpPr>
        <p:sp>
          <p:nvSpPr>
            <p:cNvPr id="13334" name="Text Box 132"/>
            <p:cNvSpPr txBox="1">
              <a:spLocks noChangeArrowheads="1"/>
            </p:cNvSpPr>
            <p:nvPr/>
          </p:nvSpPr>
          <p:spPr bwMode="auto">
            <a:xfrm>
              <a:off x="9097782" y="5630309"/>
              <a:ext cx="1149615" cy="1030162"/>
            </a:xfrm>
            <a:prstGeom prst="rect">
              <a:avLst/>
            </a:prstGeom>
            <a:solidFill>
              <a:srgbClr val="FF3300"/>
            </a:solidFill>
            <a:ln w="25400" algn="ctr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82583" tIns="41292" rIns="82583" bIns="41292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b="1" dirty="0">
                  <a:latin typeface="Arial" pitchFamily="34" charset="0"/>
                  <a:cs typeface="Arial" pitchFamily="34" charset="0"/>
                </a:rPr>
                <a:t>Cat. 3: Action (</a:t>
              </a:r>
              <a:r>
                <a:rPr lang="de-DE" b="1" dirty="0" err="1">
                  <a:latin typeface="Arial" pitchFamily="34" charset="0"/>
                  <a:cs typeface="Arial" pitchFamily="34" charset="0"/>
                </a:rPr>
                <a:t>eco)</a:t>
              </a:r>
              <a:r>
                <a:rPr lang="de-DE" b="1" dirty="0" err="1" smtClean="0">
                  <a:latin typeface="Arial" pitchFamily="34" charset="0"/>
                  <a:cs typeface="Arial" pitchFamily="34" charset="0"/>
                </a:rPr>
                <a:t>tox</a:t>
              </a:r>
              <a:r>
                <a:rPr lang="de-DE" dirty="0">
                  <a:latin typeface="Arial" pitchFamily="34" charset="0"/>
                  <a:cs typeface="Arial" pitchFamily="34" charset="0"/>
                </a:rPr>
                <a:t/>
              </a:r>
              <a:br>
                <a:rPr lang="de-DE" dirty="0">
                  <a:latin typeface="Arial" pitchFamily="34" charset="0"/>
                  <a:cs typeface="Arial" pitchFamily="34" charset="0"/>
                </a:rPr>
              </a:br>
              <a:endParaRPr lang="de-DE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63" name="Text Box 135"/>
            <p:cNvSpPr txBox="1">
              <a:spLocks noChangeArrowheads="1"/>
            </p:cNvSpPr>
            <p:nvPr/>
          </p:nvSpPr>
          <p:spPr bwMode="auto">
            <a:xfrm>
              <a:off x="9081413" y="3753940"/>
              <a:ext cx="538542" cy="422338"/>
            </a:xfrm>
            <a:prstGeom prst="rect">
              <a:avLst/>
            </a:prstGeom>
            <a:noFill/>
            <a:ln w="635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 dirty="0">
                  <a:latin typeface="Arial" pitchFamily="34" charset="0"/>
                  <a:cs typeface="Arial" pitchFamily="34" charset="0"/>
                </a:rPr>
                <a:t>no</a:t>
              </a:r>
            </a:p>
          </p:txBody>
        </p:sp>
        <p:sp>
          <p:nvSpPr>
            <p:cNvPr id="92" name="Flèche vers le bas 91"/>
            <p:cNvSpPr/>
            <p:nvPr/>
          </p:nvSpPr>
          <p:spPr>
            <a:xfrm>
              <a:off x="9495265" y="3619500"/>
              <a:ext cx="163712" cy="1960576"/>
            </a:xfrm>
            <a:prstGeom prst="downArrow">
              <a:avLst/>
            </a:prstGeom>
            <a:solidFill>
              <a:srgbClr val="FF3300"/>
            </a:solidFill>
            <a:ln>
              <a:solidFill>
                <a:srgbClr val="FF99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" name="Groupe 64"/>
          <p:cNvGrpSpPr/>
          <p:nvPr/>
        </p:nvGrpSpPr>
        <p:grpSpPr>
          <a:xfrm>
            <a:off x="500857" y="4281480"/>
            <a:ext cx="2643177" cy="2245349"/>
            <a:chOff x="500857" y="4281479"/>
            <a:chExt cx="2643177" cy="2245348"/>
          </a:xfrm>
        </p:grpSpPr>
        <p:sp>
          <p:nvSpPr>
            <p:cNvPr id="13345" name="Text Box 143"/>
            <p:cNvSpPr txBox="1">
              <a:spLocks noChangeArrowheads="1"/>
            </p:cNvSpPr>
            <p:nvPr/>
          </p:nvSpPr>
          <p:spPr bwMode="auto">
            <a:xfrm>
              <a:off x="500857" y="4724377"/>
              <a:ext cx="2643177" cy="452722"/>
            </a:xfrm>
            <a:prstGeom prst="rect">
              <a:avLst/>
            </a:prstGeom>
            <a:solidFill>
              <a:srgbClr val="FF0000"/>
            </a:solidFill>
            <a:ln w="47625" algn="ctr">
              <a:solidFill>
                <a:srgbClr val="FF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82583" tIns="41292" rIns="82583" bIns="41292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2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Sufficient</a:t>
              </a:r>
              <a:r>
                <a:rPr lang="de-DE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experimental </a:t>
              </a:r>
              <a:r>
                <a:rPr lang="de-DE" sz="12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data</a:t>
              </a:r>
              <a:r>
                <a:rPr lang="de-DE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12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for</a:t>
              </a:r>
              <a:r>
                <a:rPr lang="de-DE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12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hazard</a:t>
              </a:r>
              <a:r>
                <a:rPr lang="de-DE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de-DE" sz="12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assesment</a:t>
              </a:r>
              <a:r>
                <a:rPr lang="de-DE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? </a:t>
              </a:r>
            </a:p>
          </p:txBody>
        </p:sp>
        <p:grpSp>
          <p:nvGrpSpPr>
            <p:cNvPr id="17" name="Groupe 82"/>
            <p:cNvGrpSpPr>
              <a:grpSpLocks/>
            </p:cNvGrpSpPr>
            <p:nvPr/>
          </p:nvGrpSpPr>
          <p:grpSpPr bwMode="auto">
            <a:xfrm>
              <a:off x="1905794" y="4281479"/>
              <a:ext cx="1014394" cy="466719"/>
              <a:chOff x="1044134" y="4944447"/>
              <a:chExt cx="994181" cy="289224"/>
            </a:xfrm>
          </p:grpSpPr>
          <p:sp>
            <p:nvSpPr>
              <p:cNvPr id="21554" name="Line 120"/>
              <p:cNvSpPr>
                <a:spLocks noChangeShapeType="1"/>
              </p:cNvSpPr>
              <p:nvPr/>
            </p:nvSpPr>
            <p:spPr bwMode="auto">
              <a:xfrm flipH="1">
                <a:off x="1044134" y="4950346"/>
                <a:ext cx="0" cy="283325"/>
              </a:xfrm>
              <a:prstGeom prst="line">
                <a:avLst/>
              </a:prstGeom>
              <a:noFill/>
              <a:ln w="63500">
                <a:solidFill>
                  <a:srgbClr val="FFC000"/>
                </a:solidFill>
                <a:round/>
                <a:headEnd/>
                <a:tailEnd type="triangl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55" name="Text Box 145"/>
              <p:cNvSpPr txBox="1">
                <a:spLocks noChangeArrowheads="1"/>
              </p:cNvSpPr>
              <p:nvPr/>
            </p:nvSpPr>
            <p:spPr bwMode="auto">
              <a:xfrm>
                <a:off x="1238222" y="4944447"/>
                <a:ext cx="800093" cy="2529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de-DE" sz="2000" dirty="0" err="1">
                    <a:latin typeface="Arial" pitchFamily="34" charset="0"/>
                    <a:cs typeface="Arial" pitchFamily="34" charset="0"/>
                  </a:rPr>
                  <a:t>yes</a:t>
                </a:r>
                <a:endParaRPr lang="de-DE" sz="2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3348" name="Text Box 146"/>
            <p:cNvSpPr txBox="1">
              <a:spLocks noChangeArrowheads="1"/>
            </p:cNvSpPr>
            <p:nvPr/>
          </p:nvSpPr>
          <p:spPr bwMode="auto">
            <a:xfrm>
              <a:off x="838994" y="5712467"/>
              <a:ext cx="1524000" cy="814360"/>
            </a:xfrm>
            <a:prstGeom prst="rect">
              <a:avLst/>
            </a:prstGeom>
            <a:solidFill>
              <a:srgbClr val="FF9933"/>
            </a:solidFill>
            <a:ln w="47625" algn="ctr">
              <a:solidFill>
                <a:srgbClr val="FF9933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82583" tIns="41292" rIns="82583" bIns="41292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b="1" dirty="0" err="1">
                  <a:latin typeface="Arial" pitchFamily="34" charset="0"/>
                  <a:cs typeface="Arial" pitchFamily="34" charset="0"/>
                </a:rPr>
                <a:t>Cat</a:t>
              </a:r>
              <a:r>
                <a:rPr lang="de-DE" b="1" dirty="0">
                  <a:latin typeface="Arial" pitchFamily="34" charset="0"/>
                  <a:cs typeface="Arial" pitchFamily="34" charset="0"/>
                </a:rPr>
                <a:t>. 2:</a:t>
              </a:r>
              <a:r>
                <a:rPr lang="de-DE" b="1" dirty="0" smtClean="0">
                  <a:latin typeface="Arial" pitchFamily="34" charset="0"/>
                  <a:cs typeface="Arial" pitchFamily="34" charset="0"/>
                </a:rPr>
                <a:t> </a:t>
              </a:r>
              <a:br>
                <a:rPr lang="de-DE" b="1" dirty="0" smtClean="0">
                  <a:latin typeface="Arial" pitchFamily="34" charset="0"/>
                  <a:cs typeface="Arial" pitchFamily="34" charset="0"/>
                </a:rPr>
              </a:br>
              <a:r>
                <a:rPr lang="de-DE" b="1" dirty="0" smtClean="0">
                  <a:latin typeface="Arial" pitchFamily="34" charset="0"/>
                  <a:cs typeface="Arial" pitchFamily="34" charset="0"/>
                </a:rPr>
                <a:t>Watch </a:t>
              </a:r>
              <a:r>
                <a:rPr lang="de-DE" b="1" dirty="0" err="1" smtClean="0">
                  <a:latin typeface="Arial" pitchFamily="34" charset="0"/>
                  <a:cs typeface="Arial" pitchFamily="34" charset="0"/>
                </a:rPr>
                <a:t>list</a:t>
              </a:r>
              <a:endParaRPr lang="de-DE" b="1" dirty="0">
                <a:latin typeface="Arial" pitchFamily="34" charset="0"/>
                <a:cs typeface="Arial" pitchFamily="34" charset="0"/>
              </a:endParaRPr>
            </a:p>
            <a:p>
              <a:pPr algn="ctr">
                <a:spcBef>
                  <a:spcPct val="50000"/>
                </a:spcBef>
              </a:pPr>
              <a:endParaRPr lang="de-DE" sz="1300" b="1" dirty="0"/>
            </a:p>
          </p:txBody>
        </p:sp>
        <p:sp>
          <p:nvSpPr>
            <p:cNvPr id="21557" name="Text Box 144"/>
            <p:cNvSpPr txBox="1">
              <a:spLocks noChangeArrowheads="1"/>
            </p:cNvSpPr>
            <p:nvPr/>
          </p:nvSpPr>
          <p:spPr bwMode="auto">
            <a:xfrm>
              <a:off x="2143108" y="5272054"/>
              <a:ext cx="500070" cy="408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de-DE" sz="2000" dirty="0">
                  <a:latin typeface="Arial" pitchFamily="34" charset="0"/>
                  <a:cs typeface="Arial" pitchFamily="34" charset="0"/>
                </a:rPr>
                <a:t>no</a:t>
              </a:r>
            </a:p>
          </p:txBody>
        </p:sp>
        <p:grpSp>
          <p:nvGrpSpPr>
            <p:cNvPr id="18" name="Groupe 94"/>
            <p:cNvGrpSpPr>
              <a:grpSpLocks/>
            </p:cNvGrpSpPr>
            <p:nvPr/>
          </p:nvGrpSpPr>
          <p:grpSpPr bwMode="auto">
            <a:xfrm>
              <a:off x="1067593" y="5138729"/>
              <a:ext cx="861995" cy="576249"/>
              <a:chOff x="1376757" y="4628518"/>
              <a:chExt cx="896230" cy="338457"/>
            </a:xfrm>
          </p:grpSpPr>
          <p:sp>
            <p:nvSpPr>
              <p:cNvPr id="21552" name="Line 119"/>
              <p:cNvSpPr>
                <a:spLocks noChangeShapeType="1"/>
              </p:cNvSpPr>
              <p:nvPr/>
            </p:nvSpPr>
            <p:spPr bwMode="auto">
              <a:xfrm flipH="1">
                <a:off x="1376757" y="4684917"/>
                <a:ext cx="0" cy="282058"/>
              </a:xfrm>
              <a:prstGeom prst="line">
                <a:avLst/>
              </a:prstGeom>
              <a:noFill/>
              <a:ln w="63500">
                <a:solidFill>
                  <a:srgbClr val="FFC000"/>
                </a:solidFill>
                <a:round/>
                <a:headEnd/>
                <a:tailEnd type="triangl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53" name="Text Box 147"/>
              <p:cNvSpPr txBox="1">
                <a:spLocks noChangeArrowheads="1"/>
              </p:cNvSpPr>
              <p:nvPr/>
            </p:nvSpPr>
            <p:spPr bwMode="auto">
              <a:xfrm>
                <a:off x="1542915" y="4628518"/>
                <a:ext cx="730072" cy="2397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de-DE" sz="2000" dirty="0" err="1">
                    <a:latin typeface="Arial" pitchFamily="34" charset="0"/>
                    <a:cs typeface="Arial" pitchFamily="34" charset="0"/>
                  </a:rPr>
                  <a:t>yes</a:t>
                </a:r>
                <a:endParaRPr lang="de-DE" sz="2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3344" name="Text Box 142"/>
            <p:cNvSpPr txBox="1">
              <a:spLocks noChangeArrowheads="1"/>
            </p:cNvSpPr>
            <p:nvPr/>
          </p:nvSpPr>
          <p:spPr bwMode="auto">
            <a:xfrm>
              <a:off x="1426354" y="6210297"/>
              <a:ext cx="1003300" cy="29883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algn="ctr">
              <a:solidFill>
                <a:schemeClr val="bg1">
                  <a:lumMod val="75000"/>
                </a:schemeClr>
              </a:solidFill>
              <a:prstDash val="sysDot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82583" tIns="41292" rIns="82583" bIns="41292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b="1" dirty="0">
                  <a:latin typeface="Arial" pitchFamily="34" charset="0"/>
                  <a:cs typeface="Arial" pitchFamily="34" charset="0"/>
                </a:rPr>
                <a:t>Cat. 5</a:t>
              </a:r>
              <a:r>
                <a:rPr lang="de-DE" dirty="0"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94" name="Flèche vers le bas 93"/>
            <p:cNvSpPr/>
            <p:nvPr/>
          </p:nvSpPr>
          <p:spPr>
            <a:xfrm>
              <a:off x="2071670" y="5214950"/>
              <a:ext cx="142876" cy="1000132"/>
            </a:xfrm>
            <a:prstGeom prst="downArrow">
              <a:avLst/>
            </a:prstGeom>
            <a:solidFill>
              <a:schemeClr val="bg1">
                <a:lumMod val="75000"/>
              </a:schemeClr>
            </a:solidFill>
            <a:ln cmpd="dbl">
              <a:solidFill>
                <a:schemeClr val="bg1">
                  <a:lumMod val="75000"/>
                </a:schemeClr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8" name="Titre 1"/>
          <p:cNvSpPr txBox="1">
            <a:spLocks/>
          </p:cNvSpPr>
          <p:nvPr/>
        </p:nvSpPr>
        <p:spPr>
          <a:xfrm>
            <a:off x="1403648" y="2492896"/>
            <a:ext cx="6059488" cy="1143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b="1" dirty="0" err="1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Categorisation</a:t>
            </a:r>
            <a:r>
              <a:rPr lang="en-US" sz="36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of substances </a:t>
            </a:r>
            <a:endParaRPr lang="fr-FR" sz="3600" b="1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3" grpId="0" animBg="1"/>
      <p:bldP spid="13330" grpId="0" animBg="1"/>
      <p:bldP spid="13352" grpId="0" animBg="1"/>
      <p:bldP spid="73" grpId="0" animBg="1"/>
      <p:bldP spid="76" grpId="0" animBg="1"/>
      <p:bldP spid="77" grpId="0" animBg="1"/>
      <p:bldP spid="78" grpId="0" animBg="1"/>
      <p:bldP spid="88" grpId="0" animBg="1"/>
      <p:bldP spid="72" grpId="0" animBg="1"/>
      <p:bldP spid="91" grpId="0" animBg="1"/>
      <p:bldP spid="68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966</Words>
  <Application>Microsoft Office PowerPoint</Application>
  <PresentationFormat>On-screen Show (4:3)</PresentationFormat>
  <Paragraphs>271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1_Office Theme</vt:lpstr>
      <vt:lpstr>Slide 1</vt:lpstr>
      <vt:lpstr>Slide 2</vt:lpstr>
      <vt:lpstr>Typical steps / components of prioritisation schemes</vt:lpstr>
      <vt:lpstr>What to do when data  is missing ?   </vt:lpstr>
      <vt:lpstr>NORMAN approach: two main steps to tackle the problem of missing data</vt:lpstr>
      <vt:lpstr>Slide 6</vt:lpstr>
      <vt:lpstr> Action categories</vt:lpstr>
      <vt:lpstr>Slide 8</vt:lpstr>
      <vt:lpstr>Slide 9</vt:lpstr>
      <vt:lpstr>Grouping of substances by degree of investigation and evidence of exposure at European level </vt:lpstr>
      <vt:lpstr>Applied criteria for exposure assessment at European level (ref. NORMAN Framework) </vt:lpstr>
      <vt:lpstr>Grouping of substances by degree of investigation and evidence of exposure </vt:lpstr>
      <vt:lpstr>Risk indicators </vt:lpstr>
      <vt:lpstr>Slide 14</vt:lpstr>
      <vt:lpstr>The NORMAN Prioritisation framework:</vt:lpstr>
      <vt:lpstr>Slide 16</vt:lpstr>
      <vt:lpstr>Slide 17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namdarian</dc:creator>
  <cp:lastModifiedBy>hp</cp:lastModifiedBy>
  <cp:revision>760</cp:revision>
  <dcterms:created xsi:type="dcterms:W3CDTF">2013-10-03T11:31:24Z</dcterms:created>
  <dcterms:modified xsi:type="dcterms:W3CDTF">2014-12-18T10:10:57Z</dcterms:modified>
</cp:coreProperties>
</file>