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90" r:id="rId3"/>
    <p:sldId id="259" r:id="rId4"/>
    <p:sldId id="266" r:id="rId5"/>
    <p:sldId id="283" r:id="rId6"/>
    <p:sldId id="282" r:id="rId7"/>
    <p:sldId id="273" r:id="rId8"/>
    <p:sldId id="267" r:id="rId9"/>
    <p:sldId id="291" r:id="rId10"/>
    <p:sldId id="281" r:id="rId11"/>
    <p:sldId id="275" r:id="rId12"/>
    <p:sldId id="276" r:id="rId13"/>
    <p:sldId id="277" r:id="rId14"/>
    <p:sldId id="285" r:id="rId15"/>
    <p:sldId id="288" r:id="rId16"/>
    <p:sldId id="289" r:id="rId17"/>
    <p:sldId id="287" r:id="rId18"/>
    <p:sldId id="286" r:id="rId19"/>
  </p:sldIdLst>
  <p:sldSz cx="11430000" cy="9144000"/>
  <p:notesSz cx="7099300" cy="10234613"/>
  <p:defaultTextStyle>
    <a:defPPr>
      <a:defRPr lang="de-DE"/>
    </a:defPPr>
    <a:lvl1pPr algn="l" rtl="0" fontAlgn="base">
      <a:lnSpc>
        <a:spcPct val="90000"/>
      </a:lnSpc>
      <a:spcBef>
        <a:spcPct val="25000"/>
      </a:spcBef>
      <a:spcAft>
        <a:spcPct val="0"/>
      </a:spcAft>
      <a:buClr>
        <a:srgbClr val="009E31"/>
      </a:buClr>
      <a:buFont typeface="Wingdings" pitchFamily="2" charset="2"/>
      <a:defRPr sz="2800" kern="1200">
        <a:solidFill>
          <a:schemeClr val="tx1"/>
        </a:solidFill>
        <a:latin typeface="Arial" charset="0"/>
        <a:ea typeface="+mn-ea"/>
        <a:cs typeface="+mn-cs"/>
      </a:defRPr>
    </a:lvl1pPr>
    <a:lvl2pPr marL="457200" algn="l" rtl="0" fontAlgn="base">
      <a:lnSpc>
        <a:spcPct val="90000"/>
      </a:lnSpc>
      <a:spcBef>
        <a:spcPct val="25000"/>
      </a:spcBef>
      <a:spcAft>
        <a:spcPct val="0"/>
      </a:spcAft>
      <a:buClr>
        <a:srgbClr val="009E31"/>
      </a:buClr>
      <a:buFont typeface="Wingdings" pitchFamily="2" charset="2"/>
      <a:defRPr sz="2800" kern="1200">
        <a:solidFill>
          <a:schemeClr val="tx1"/>
        </a:solidFill>
        <a:latin typeface="Arial" charset="0"/>
        <a:ea typeface="+mn-ea"/>
        <a:cs typeface="+mn-cs"/>
      </a:defRPr>
    </a:lvl2pPr>
    <a:lvl3pPr marL="914400" algn="l" rtl="0" fontAlgn="base">
      <a:lnSpc>
        <a:spcPct val="90000"/>
      </a:lnSpc>
      <a:spcBef>
        <a:spcPct val="25000"/>
      </a:spcBef>
      <a:spcAft>
        <a:spcPct val="0"/>
      </a:spcAft>
      <a:buClr>
        <a:srgbClr val="009E31"/>
      </a:buClr>
      <a:buFont typeface="Wingdings" pitchFamily="2" charset="2"/>
      <a:defRPr sz="2800" kern="1200">
        <a:solidFill>
          <a:schemeClr val="tx1"/>
        </a:solidFill>
        <a:latin typeface="Arial" charset="0"/>
        <a:ea typeface="+mn-ea"/>
        <a:cs typeface="+mn-cs"/>
      </a:defRPr>
    </a:lvl3pPr>
    <a:lvl4pPr marL="1371600" algn="l" rtl="0" fontAlgn="base">
      <a:lnSpc>
        <a:spcPct val="90000"/>
      </a:lnSpc>
      <a:spcBef>
        <a:spcPct val="25000"/>
      </a:spcBef>
      <a:spcAft>
        <a:spcPct val="0"/>
      </a:spcAft>
      <a:buClr>
        <a:srgbClr val="009E31"/>
      </a:buClr>
      <a:buFont typeface="Wingdings" pitchFamily="2" charset="2"/>
      <a:defRPr sz="2800" kern="1200">
        <a:solidFill>
          <a:schemeClr val="tx1"/>
        </a:solidFill>
        <a:latin typeface="Arial" charset="0"/>
        <a:ea typeface="+mn-ea"/>
        <a:cs typeface="+mn-cs"/>
      </a:defRPr>
    </a:lvl4pPr>
    <a:lvl5pPr marL="1828800" algn="l" rtl="0" fontAlgn="base">
      <a:lnSpc>
        <a:spcPct val="90000"/>
      </a:lnSpc>
      <a:spcBef>
        <a:spcPct val="25000"/>
      </a:spcBef>
      <a:spcAft>
        <a:spcPct val="0"/>
      </a:spcAft>
      <a:buClr>
        <a:srgbClr val="009E31"/>
      </a:buClr>
      <a:buFont typeface="Wingdings" pitchFamily="2" charset="2"/>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000"/>
    <a:srgbClr val="00D442"/>
    <a:srgbClr val="FFCC00"/>
    <a:srgbClr val="FF9933"/>
    <a:srgbClr val="969696"/>
    <a:srgbClr val="0000CC"/>
    <a:srgbClr val="003399"/>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55" autoAdjust="0"/>
    <p:restoredTop sz="94764" autoAdjust="0"/>
  </p:normalViewPr>
  <p:slideViewPr>
    <p:cSldViewPr>
      <p:cViewPr>
        <p:scale>
          <a:sx n="66" d="100"/>
          <a:sy n="66" d="100"/>
        </p:scale>
        <p:origin x="-636" y="-72"/>
      </p:cViewPr>
      <p:guideLst>
        <p:guide orient="horz" pos="4907"/>
        <p:guide pos="36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p:scale>
          <a:sx n="95" d="100"/>
          <a:sy n="95" d="100"/>
        </p:scale>
        <p:origin x="-906" y="-72"/>
      </p:cViewPr>
      <p:guideLst>
        <p:guide orient="horz" pos="3216"/>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lnSpc>
                <a:spcPct val="100000"/>
              </a:lnSpc>
              <a:spcBef>
                <a:spcPct val="0"/>
              </a:spcBef>
              <a:buClrTx/>
              <a:buFontTx/>
              <a:buNone/>
              <a:defRPr sz="1300">
                <a:latin typeface="Times New Roman" pitchFamily="18" charset="0"/>
              </a:defRPr>
            </a:lvl1pPr>
          </a:lstStyle>
          <a:p>
            <a:endParaRPr lang="de-DE" altLang="de-DE"/>
          </a:p>
        </p:txBody>
      </p:sp>
      <p:sp>
        <p:nvSpPr>
          <p:cNvPr id="1536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lnSpc>
                <a:spcPct val="100000"/>
              </a:lnSpc>
              <a:spcBef>
                <a:spcPct val="0"/>
              </a:spcBef>
              <a:buClrTx/>
              <a:buFontTx/>
              <a:buNone/>
              <a:defRPr sz="1300">
                <a:latin typeface="Times New Roman" pitchFamily="18" charset="0"/>
              </a:defRPr>
            </a:lvl1pPr>
          </a:lstStyle>
          <a:p>
            <a:endParaRPr lang="de-DE" altLang="de-DE"/>
          </a:p>
        </p:txBody>
      </p:sp>
      <p:sp>
        <p:nvSpPr>
          <p:cNvPr id="1536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lnSpc>
                <a:spcPct val="100000"/>
              </a:lnSpc>
              <a:spcBef>
                <a:spcPct val="0"/>
              </a:spcBef>
              <a:buClrTx/>
              <a:buFontTx/>
              <a:buNone/>
              <a:defRPr sz="1300">
                <a:latin typeface="Times New Roman" pitchFamily="18" charset="0"/>
              </a:defRPr>
            </a:lvl1pPr>
          </a:lstStyle>
          <a:p>
            <a:endParaRPr lang="de-DE" altLang="de-DE"/>
          </a:p>
        </p:txBody>
      </p:sp>
      <p:sp>
        <p:nvSpPr>
          <p:cNvPr id="1536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lnSpc>
                <a:spcPct val="100000"/>
              </a:lnSpc>
              <a:spcBef>
                <a:spcPct val="0"/>
              </a:spcBef>
              <a:buClrTx/>
              <a:buFontTx/>
              <a:buNone/>
              <a:defRPr sz="1300">
                <a:latin typeface="Times New Roman" pitchFamily="18" charset="0"/>
              </a:defRPr>
            </a:lvl1pPr>
          </a:lstStyle>
          <a:p>
            <a:fld id="{0439EA30-BD9B-44FD-852C-05C75D7C3A4A}" type="slidenum">
              <a:rPr lang="de-DE" altLang="de-DE"/>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lnSpc>
                <a:spcPct val="100000"/>
              </a:lnSpc>
              <a:spcBef>
                <a:spcPct val="0"/>
              </a:spcBef>
              <a:buClrTx/>
              <a:buFontTx/>
              <a:buNone/>
              <a:defRPr sz="1300"/>
            </a:lvl1pPr>
          </a:lstStyle>
          <a:p>
            <a:endParaRPr lang="de-DE" altLang="de-DE"/>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lnSpc>
                <a:spcPct val="100000"/>
              </a:lnSpc>
              <a:spcBef>
                <a:spcPct val="0"/>
              </a:spcBef>
              <a:buClrTx/>
              <a:buFontTx/>
              <a:buNone/>
              <a:defRPr sz="1300"/>
            </a:lvl1pPr>
          </a:lstStyle>
          <a:p>
            <a:endParaRPr lang="de-DE" altLang="de-DE"/>
          </a:p>
        </p:txBody>
      </p:sp>
      <p:sp>
        <p:nvSpPr>
          <p:cNvPr id="5124" name="Rectangle 4"/>
          <p:cNvSpPr>
            <a:spLocks noGrp="1" noRot="1" noChangeAspect="1" noChangeArrowheads="1" noTextEdit="1"/>
          </p:cNvSpPr>
          <p:nvPr>
            <p:ph type="sldImg" idx="2"/>
          </p:nvPr>
        </p:nvSpPr>
        <p:spPr bwMode="auto">
          <a:xfrm>
            <a:off x="1152525" y="768350"/>
            <a:ext cx="4795838" cy="383698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143000" y="4860925"/>
            <a:ext cx="48006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lnSpc>
                <a:spcPct val="100000"/>
              </a:lnSpc>
              <a:spcBef>
                <a:spcPct val="0"/>
              </a:spcBef>
              <a:buClrTx/>
              <a:buFontTx/>
              <a:buNone/>
              <a:defRPr sz="1300"/>
            </a:lvl1pPr>
          </a:lstStyle>
          <a:p>
            <a:endParaRPr lang="de-DE" altLang="de-DE"/>
          </a:p>
        </p:txBody>
      </p:sp>
      <p:sp>
        <p:nvSpPr>
          <p:cNvPr id="5127" name="Rectangle 7"/>
          <p:cNvSpPr>
            <a:spLocks noGrp="1" noChangeArrowheads="1"/>
          </p:cNvSpPr>
          <p:nvPr>
            <p:ph type="sldNum" sz="quarter" idx="5"/>
          </p:nvPr>
        </p:nvSpPr>
        <p:spPr bwMode="auto">
          <a:xfrm>
            <a:off x="3810000" y="960120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lnSpc>
                <a:spcPct val="100000"/>
              </a:lnSpc>
              <a:spcBef>
                <a:spcPct val="0"/>
              </a:spcBef>
              <a:buClrTx/>
              <a:buFontTx/>
              <a:buNone/>
              <a:defRPr sz="1200"/>
            </a:lvl1pPr>
          </a:lstStyle>
          <a:p>
            <a:r>
              <a:rPr lang="de-DE" altLang="de-DE"/>
              <a:t>Folie </a:t>
            </a:r>
            <a:fld id="{A20939F5-1C34-45D5-BB78-DEE2046DA57C}" type="slidenum">
              <a:rPr lang="de-DE" altLang="de-DE"/>
              <a:pPr/>
              <a:t>‹Nr.›</a:t>
            </a:fld>
            <a:endParaRPr lang="de-DE" altLang="de-DE" sz="130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de-DE" altLang="de-DE"/>
              <a:t>Folie </a:t>
            </a:r>
            <a:fld id="{DE4338B3-DF93-407F-8F90-B94653B0832F}" type="slidenum">
              <a:rPr lang="de-DE" altLang="de-DE"/>
              <a:pPr/>
              <a:t>1</a:t>
            </a:fld>
            <a:endParaRPr lang="de-DE" altLang="de-DE" sz="1300"/>
          </a:p>
        </p:txBody>
      </p:sp>
      <p:sp>
        <p:nvSpPr>
          <p:cNvPr id="967682" name="Rectangle 2"/>
          <p:cNvSpPr>
            <a:spLocks noGrp="1" noRot="1" noChangeAspect="1" noChangeArrowheads="1" noTextEdit="1"/>
          </p:cNvSpPr>
          <p:nvPr>
            <p:ph type="sldImg"/>
          </p:nvPr>
        </p:nvSpPr>
        <p:spPr>
          <a:ln/>
        </p:spPr>
      </p:sp>
      <p:sp>
        <p:nvSpPr>
          <p:cNvPr id="9676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de-DE" altLang="de-DE"/>
              <a:t>Folie </a:t>
            </a:r>
            <a:fld id="{97DD0903-845D-4713-AA0F-94CFB9CBF5F9}" type="slidenum">
              <a:rPr lang="de-DE" altLang="de-DE"/>
              <a:pPr/>
              <a:t>2</a:t>
            </a:fld>
            <a:endParaRPr lang="de-DE" altLang="de-DE" sz="1300"/>
          </a:p>
        </p:txBody>
      </p:sp>
      <p:sp>
        <p:nvSpPr>
          <p:cNvPr id="996354" name="Rectangle 2"/>
          <p:cNvSpPr>
            <a:spLocks noGrp="1" noRot="1" noChangeAspect="1" noChangeArrowheads="1" noTextEdit="1"/>
          </p:cNvSpPr>
          <p:nvPr>
            <p:ph type="sldImg"/>
          </p:nvPr>
        </p:nvSpPr>
        <p:spPr>
          <a:ln/>
        </p:spPr>
      </p:sp>
      <p:sp>
        <p:nvSpPr>
          <p:cNvPr id="996355" name="Rectangle 3"/>
          <p:cNvSpPr>
            <a:spLocks noGrp="1" noChangeArrowheads="1"/>
          </p:cNvSpPr>
          <p:nvPr>
            <p:ph type="body" idx="1"/>
          </p:nvPr>
        </p:nvSpPr>
        <p:spPr/>
        <p:txBody>
          <a:bodyPr/>
          <a:lstStyle/>
          <a:p>
            <a:pPr>
              <a:lnSpc>
                <a:spcPct val="90000"/>
              </a:lnSpc>
              <a:buFont typeface="Wingdings" pitchFamily="2" charset="2"/>
              <a:buChar char="Ø"/>
            </a:pPr>
            <a:r>
              <a:rPr lang="de-DE"/>
              <a:t>Was wird für die Entwicklung von Umweltqualitätsanforderungen benötigt? </a:t>
            </a:r>
          </a:p>
          <a:p>
            <a:pPr>
              <a:lnSpc>
                <a:spcPct val="90000"/>
              </a:lnSpc>
              <a:buFont typeface="Wingdings" pitchFamily="2" charset="2"/>
              <a:buChar char="Ø"/>
            </a:pPr>
            <a:r>
              <a:rPr lang="de-DE"/>
              <a:t>Testergebnisse / Wirkungsdaten</a:t>
            </a:r>
          </a:p>
          <a:p>
            <a:pPr>
              <a:lnSpc>
                <a:spcPct val="90000"/>
              </a:lnSpc>
              <a:buFont typeface="Wingdings" pitchFamily="2" charset="2"/>
              <a:buChar char="Ø"/>
            </a:pPr>
            <a:r>
              <a:rPr lang="de-DE"/>
              <a:t>Bibliothek, Datenbanken, Internet</a:t>
            </a:r>
          </a:p>
          <a:p>
            <a:pPr>
              <a:lnSpc>
                <a:spcPct val="90000"/>
              </a:lnSpc>
              <a:buFont typeface="Wingdings" pitchFamily="2" charset="2"/>
              <a:buChar char="Ø"/>
            </a:pPr>
            <a:r>
              <a:rPr lang="de-DE"/>
              <a:t>Schutzziele</a:t>
            </a:r>
          </a:p>
          <a:p>
            <a:pPr>
              <a:lnSpc>
                <a:spcPct val="90000"/>
              </a:lnSpc>
              <a:buFont typeface="Wingdings" pitchFamily="2" charset="2"/>
              <a:buChar char="Ø"/>
            </a:pPr>
            <a:r>
              <a:rPr lang="de-DE"/>
              <a:t>Konzeption zur Entwicklung</a:t>
            </a:r>
            <a:br>
              <a:rPr lang="de-DE"/>
            </a:br>
            <a:r>
              <a:rPr lang="de-DE"/>
              <a:t>von Qualitätsanfoderung LAWA, TGD, WRRL</a:t>
            </a:r>
          </a:p>
          <a:p>
            <a:pPr>
              <a:lnSpc>
                <a:spcPct val="90000"/>
              </a:lnSpc>
              <a:buFont typeface="Wingdings" pitchFamily="2" charset="2"/>
              <a:buChar char="Ø"/>
            </a:pPr>
            <a:r>
              <a:rPr lang="de-DE"/>
              <a:t> Festlegung und Kontrolle</a:t>
            </a:r>
          </a:p>
          <a:p>
            <a:pPr>
              <a:lnSpc>
                <a:spcPct val="90000"/>
              </a:lnSpc>
              <a:buFont typeface="Wingdings" pitchFamily="2" charset="2"/>
              <a:buChar char="Ø"/>
            </a:pPr>
            <a:r>
              <a:rPr lang="de-DE"/>
              <a:t>Information der Öffentlichkeit</a:t>
            </a:r>
          </a:p>
          <a:p>
            <a:pPr>
              <a:lnSpc>
                <a:spcPct val="90000"/>
              </a:lnSpc>
              <a:spcBef>
                <a:spcPct val="0"/>
              </a:spcBef>
            </a:pPr>
            <a:endParaRPr lang="en-GB"/>
          </a:p>
          <a:p>
            <a:pPr>
              <a:lnSpc>
                <a:spcPct val="90000"/>
              </a:lnSpc>
              <a:spcBef>
                <a:spcPct val="0"/>
              </a:spcBef>
            </a:pPr>
            <a:r>
              <a:rPr lang="en-GB"/>
              <a:t>In the development and implementation of environmental quality criteria, objectives or standards, there is the need to establish a scientifically credible risk assessment. ETOX is a comprehensive computer-based system that provides chemical toxic effect data for aquatic life, terrestrial plants and soil organisms (invertebrates and microbes). Besides standardized effect data the system enables the documentation of existing quality criteria,  and standards for chemical or other environmental quality parameters e.g. for the media water, soil and biota. ETOX is used in the derivation process of German water and soil quality criteria and will be used inter alia to develop quality standards for priority substances (relevant pollutants) according to European Water Frame Directive for German River Basin Management Plans.</a:t>
            </a:r>
            <a:r>
              <a:rPr lang="de-DE"/>
              <a:t> </a:t>
            </a:r>
          </a:p>
          <a:p>
            <a:pPr>
              <a:lnSpc>
                <a:spcPct val="90000"/>
              </a:lnSpc>
            </a:pPr>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de-DE" altLang="de-DE"/>
              <a:t>Folie </a:t>
            </a:r>
            <a:fld id="{D3C9CDAA-A66E-4CE3-9FFB-A30CA5F494A7}" type="slidenum">
              <a:rPr lang="de-DE" altLang="de-DE"/>
              <a:pPr/>
              <a:t>3</a:t>
            </a:fld>
            <a:endParaRPr lang="de-DE" altLang="de-DE" sz="1300"/>
          </a:p>
        </p:txBody>
      </p:sp>
      <p:sp>
        <p:nvSpPr>
          <p:cNvPr id="965634" name="Rectangle 2"/>
          <p:cNvSpPr>
            <a:spLocks noGrp="1" noRot="1" noChangeAspect="1" noChangeArrowheads="1" noTextEdit="1"/>
          </p:cNvSpPr>
          <p:nvPr>
            <p:ph type="sldImg"/>
          </p:nvPr>
        </p:nvSpPr>
        <p:spPr>
          <a:ln/>
        </p:spPr>
      </p:sp>
      <p:sp>
        <p:nvSpPr>
          <p:cNvPr id="965635" name="Rectangle 3"/>
          <p:cNvSpPr>
            <a:spLocks noGrp="1" noChangeArrowheads="1"/>
          </p:cNvSpPr>
          <p:nvPr>
            <p:ph type="body" idx="1"/>
          </p:nvPr>
        </p:nvSpPr>
        <p:spPr/>
        <p:txBody>
          <a:bodyPr/>
          <a:lstStyle/>
          <a:p>
            <a:pPr>
              <a:spcBef>
                <a:spcPct val="0"/>
              </a:spcBef>
            </a:pPr>
            <a:r>
              <a:rPr lang="en-GB"/>
              <a:t>In the development and implementation of environmental quality criteria, objectives or standards, there is the need to establish a scientifically credible risk assessment. ETOX is a comprehensive computer-based system that provides chemical toxic effect data for aquatic life, terrestrial plants and soil organisms (invertebrates and microbes). Besides standardized effect data the system enables the documentation of existing quality criteria,  and standards for chemical or other environmental quality parameters e.g. for the media water, soil and biota. ETOX is used in the derivation process of German water and soil quality criteria and will be used inter alia to develop quality standards for priority substances (relevant pollutants) according to European Water Frame Directive for German River Basin Management Plans.</a:t>
            </a:r>
            <a:r>
              <a:rPr lang="de-DE"/>
              <a:t> </a:t>
            </a:r>
          </a:p>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de-DE" altLang="de-DE"/>
              <a:t>Folie </a:t>
            </a:r>
            <a:fld id="{3BB58A6B-F777-4003-B25E-EF3528088B75}" type="slidenum">
              <a:rPr lang="de-DE" altLang="de-DE"/>
              <a:pPr/>
              <a:t>4</a:t>
            </a:fld>
            <a:endParaRPr lang="de-DE" altLang="de-DE" sz="1300"/>
          </a:p>
        </p:txBody>
      </p:sp>
      <p:sp>
        <p:nvSpPr>
          <p:cNvPr id="963586" name="Rectangle 2"/>
          <p:cNvSpPr>
            <a:spLocks noGrp="1" noRot="1" noChangeAspect="1" noChangeArrowheads="1" noTextEdit="1"/>
          </p:cNvSpPr>
          <p:nvPr>
            <p:ph type="sldImg"/>
          </p:nvPr>
        </p:nvSpPr>
        <p:spPr>
          <a:ln/>
        </p:spPr>
      </p:sp>
      <p:sp>
        <p:nvSpPr>
          <p:cNvPr id="96358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de-DE" altLang="de-DE"/>
              <a:t>Folie </a:t>
            </a:r>
            <a:fld id="{D78B58BA-F37D-47CD-B209-0FCE621979F3}" type="slidenum">
              <a:rPr lang="de-DE" altLang="de-DE"/>
              <a:pPr/>
              <a:t>7</a:t>
            </a:fld>
            <a:endParaRPr lang="de-DE" altLang="de-DE" sz="1300"/>
          </a:p>
        </p:txBody>
      </p:sp>
      <p:sp>
        <p:nvSpPr>
          <p:cNvPr id="962562" name="Rectangle 2"/>
          <p:cNvSpPr>
            <a:spLocks noGrp="1" noRot="1" noChangeAspect="1" noChangeArrowheads="1" noTextEdit="1"/>
          </p:cNvSpPr>
          <p:nvPr>
            <p:ph type="sldImg"/>
          </p:nvPr>
        </p:nvSpPr>
        <p:spPr>
          <a:ln/>
        </p:spPr>
      </p:sp>
      <p:sp>
        <p:nvSpPr>
          <p:cNvPr id="962563" name="Rectangle 3"/>
          <p:cNvSpPr>
            <a:spLocks noGrp="1" noChangeArrowheads="1"/>
          </p:cNvSpPr>
          <p:nvPr>
            <p:ph type="body" idx="1"/>
          </p:nvPr>
        </p:nvSpPr>
        <p:spPr/>
        <p:txBody>
          <a:bodyPr/>
          <a:lstStyle/>
          <a:p>
            <a:r>
              <a:rPr lang="de-DE" b="1"/>
              <a:t>Database Structure</a:t>
            </a:r>
            <a:endParaRPr lang="de-DE"/>
          </a:p>
          <a:p>
            <a:r>
              <a:rPr lang="en-GB"/>
              <a:t>The data model consists of SQL server tables, which are connected to each other with referential integrity. Special views exist to allow a concise work with an Access-Client. The main data base elements and tools are displayed in Figure 1. ETOX data retrieval is structured into the two main parts; Ecotoxicological Effect Data and Quality Targets. The other tools like Browse Chemicals, Species and References are used for data administration and data input.</a:t>
            </a:r>
            <a:r>
              <a:rPr lang="de-DE"/>
              <a:t> </a:t>
            </a:r>
          </a:p>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2840038"/>
            <a:ext cx="97155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714500" y="5181600"/>
            <a:ext cx="80010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191500" y="127000"/>
            <a:ext cx="2476500" cy="76025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62000" y="127000"/>
            <a:ext cx="7277100" cy="760253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762000" y="127000"/>
            <a:ext cx="9886950" cy="14732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762000" y="1862138"/>
            <a:ext cx="4876800" cy="5867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ClipArt-Platzhalter 3"/>
          <p:cNvSpPr>
            <a:spLocks noGrp="1"/>
          </p:cNvSpPr>
          <p:nvPr>
            <p:ph type="clipArt" sz="half" idx="2"/>
          </p:nvPr>
        </p:nvSpPr>
        <p:spPr>
          <a:xfrm>
            <a:off x="5791200" y="1862138"/>
            <a:ext cx="4876800" cy="5867400"/>
          </a:xfrm>
        </p:spPr>
        <p:txBody>
          <a:bodyPr/>
          <a:lstStyle/>
          <a:p>
            <a:endParaRPr lang="de-DE"/>
          </a:p>
        </p:txBody>
      </p:sp>
      <p:sp>
        <p:nvSpPr>
          <p:cNvPr id="5" name="Fußzeilenplatzhalter 4"/>
          <p:cNvSpPr>
            <a:spLocks noGrp="1"/>
          </p:cNvSpPr>
          <p:nvPr>
            <p:ph type="ftr" sz="quarter" idx="10"/>
          </p:nvPr>
        </p:nvSpPr>
        <p:spPr>
          <a:xfrm>
            <a:off x="687388" y="8382000"/>
            <a:ext cx="8794750" cy="304800"/>
          </a:xfrm>
        </p:spPr>
        <p:txBody>
          <a:bodyPr/>
          <a:lstStyle>
            <a:lvl1pPr>
              <a:defRPr/>
            </a:lvl1pPr>
          </a:lstStyle>
          <a:p>
            <a:r>
              <a:rPr lang="de-DE" altLang="de-DE"/>
              <a:t> Dieter Schudoma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762000" y="127000"/>
            <a:ext cx="9886950" cy="14732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762000" y="1862138"/>
            <a:ext cx="4876800" cy="5867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791200" y="1862138"/>
            <a:ext cx="4876800" cy="5867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a:xfrm>
            <a:off x="687388" y="8382000"/>
            <a:ext cx="8794750" cy="304800"/>
          </a:xfrm>
        </p:spPr>
        <p:txBody>
          <a:bodyPr/>
          <a:lstStyle>
            <a:lvl1pPr>
              <a:defRPr/>
            </a:lvl1pPr>
          </a:lstStyle>
          <a:p>
            <a:r>
              <a:rPr lang="de-DE" altLang="de-DE"/>
              <a:t> Dieter Schudoma</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el, ClipArt und Text">
    <p:spTree>
      <p:nvGrpSpPr>
        <p:cNvPr id="1" name=""/>
        <p:cNvGrpSpPr/>
        <p:nvPr/>
      </p:nvGrpSpPr>
      <p:grpSpPr>
        <a:xfrm>
          <a:off x="0" y="0"/>
          <a:ext cx="0" cy="0"/>
          <a:chOff x="0" y="0"/>
          <a:chExt cx="0" cy="0"/>
        </a:xfrm>
      </p:grpSpPr>
      <p:sp>
        <p:nvSpPr>
          <p:cNvPr id="2" name="Titel 1"/>
          <p:cNvSpPr>
            <a:spLocks noGrp="1"/>
          </p:cNvSpPr>
          <p:nvPr>
            <p:ph type="title"/>
          </p:nvPr>
        </p:nvSpPr>
        <p:spPr>
          <a:xfrm>
            <a:off x="762000" y="127000"/>
            <a:ext cx="9886950" cy="1473200"/>
          </a:xfrm>
        </p:spPr>
        <p:txBody>
          <a:bodyPr/>
          <a:lstStyle/>
          <a:p>
            <a:r>
              <a:rPr lang="de-DE" smtClean="0"/>
              <a:t>Titelmasterformat durch Klicken bearbeiten</a:t>
            </a:r>
            <a:endParaRPr lang="de-DE"/>
          </a:p>
        </p:txBody>
      </p:sp>
      <p:sp>
        <p:nvSpPr>
          <p:cNvPr id="3" name="ClipArt-Platzhalter 2"/>
          <p:cNvSpPr>
            <a:spLocks noGrp="1"/>
          </p:cNvSpPr>
          <p:nvPr>
            <p:ph type="clipArt" sz="half" idx="1"/>
          </p:nvPr>
        </p:nvSpPr>
        <p:spPr>
          <a:xfrm>
            <a:off x="762000" y="1862138"/>
            <a:ext cx="4876800" cy="5867400"/>
          </a:xfrm>
        </p:spPr>
        <p:txBody>
          <a:bodyPr/>
          <a:lstStyle/>
          <a:p>
            <a:endParaRPr lang="de-DE"/>
          </a:p>
        </p:txBody>
      </p:sp>
      <p:sp>
        <p:nvSpPr>
          <p:cNvPr id="4" name="Textplatzhalter 3"/>
          <p:cNvSpPr>
            <a:spLocks noGrp="1"/>
          </p:cNvSpPr>
          <p:nvPr>
            <p:ph type="body" sz="half" idx="2"/>
          </p:nvPr>
        </p:nvSpPr>
        <p:spPr>
          <a:xfrm>
            <a:off x="5791200" y="1862138"/>
            <a:ext cx="4876800" cy="5867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a:xfrm>
            <a:off x="687388" y="8382000"/>
            <a:ext cx="8794750" cy="304800"/>
          </a:xfrm>
        </p:spPr>
        <p:txBody>
          <a:bodyPr/>
          <a:lstStyle>
            <a:lvl1pPr>
              <a:defRPr/>
            </a:lvl1pPr>
          </a:lstStyle>
          <a:p>
            <a:r>
              <a:rPr lang="de-DE" altLang="de-DE"/>
              <a:t> Dieter Schudoma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03288" y="5875338"/>
            <a:ext cx="97155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03288" y="3875088"/>
            <a:ext cx="97155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62000" y="1862138"/>
            <a:ext cx="48768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791200" y="1862138"/>
            <a:ext cx="48768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71500" y="366713"/>
            <a:ext cx="102870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571500" y="2046288"/>
            <a:ext cx="50498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571500" y="2900363"/>
            <a:ext cx="50498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807075" y="2046288"/>
            <a:ext cx="50514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807075" y="2900363"/>
            <a:ext cx="50514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71500" y="363538"/>
            <a:ext cx="376078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468813" y="363538"/>
            <a:ext cx="6389687"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71500" y="1912938"/>
            <a:ext cx="37607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239963" y="6400800"/>
            <a:ext cx="68580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239963" y="817563"/>
            <a:ext cx="68580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239963" y="7156450"/>
            <a:ext cx="68580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r>
              <a:rPr lang="de-DE" altLang="de-DE"/>
              <a:t> Dieter Schudoma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762000" y="1862138"/>
            <a:ext cx="9906000" cy="5867400"/>
          </a:xfrm>
          <a:prstGeom prst="rect">
            <a:avLst/>
          </a:prstGeom>
          <a:noFill/>
          <a:ln w="9525">
            <a:noFill/>
            <a:miter lim="800000"/>
            <a:headEnd/>
            <a:tailEnd/>
          </a:ln>
          <a:effectLst/>
        </p:spPr>
        <p:txBody>
          <a:bodyPr vert="horz" wrap="square" lIns="117552" tIns="58776" rIns="117552" bIns="58776" numCol="1" anchor="t" anchorCtr="0" compatLnSpc="1">
            <a:prstTxWarp prst="textNoShape">
              <a:avLst/>
            </a:prstTxWarp>
          </a:bodyPr>
          <a:lstStyle/>
          <a:p>
            <a:pPr lvl="0"/>
            <a:r>
              <a:rPr lang="de-DE" altLang="de-DE" smtClean="0"/>
              <a:t>Ohne Aufzählung</a:t>
            </a:r>
          </a:p>
          <a:p>
            <a:pPr lvl="1"/>
            <a:r>
              <a:rPr lang="de-DE" altLang="de-DE" smtClean="0"/>
              <a:t>Aufzählung erste Ebene</a:t>
            </a:r>
          </a:p>
          <a:p>
            <a:pPr lvl="2"/>
            <a:r>
              <a:rPr lang="de-DE" altLang="de-DE" smtClean="0"/>
              <a:t>Aufzählung zweite Ebene</a:t>
            </a:r>
          </a:p>
        </p:txBody>
      </p:sp>
      <p:sp>
        <p:nvSpPr>
          <p:cNvPr id="1029" name="Rectangle 5"/>
          <p:cNvSpPr>
            <a:spLocks noGrp="1" noChangeArrowheads="1"/>
          </p:cNvSpPr>
          <p:nvPr>
            <p:ph type="ftr" sz="quarter" idx="3"/>
          </p:nvPr>
        </p:nvSpPr>
        <p:spPr bwMode="auto">
          <a:xfrm>
            <a:off x="687388" y="8382000"/>
            <a:ext cx="8794750" cy="304800"/>
          </a:xfrm>
          <a:prstGeom prst="rect">
            <a:avLst/>
          </a:prstGeom>
          <a:noFill/>
          <a:ln w="9525">
            <a:noFill/>
            <a:miter lim="800000"/>
            <a:headEnd/>
            <a:tailEnd/>
          </a:ln>
          <a:effectLst/>
        </p:spPr>
        <p:txBody>
          <a:bodyPr vert="horz" wrap="square" lIns="117552" tIns="58776" rIns="117552" bIns="58776" numCol="1" anchor="t" anchorCtr="0" compatLnSpc="1">
            <a:prstTxWarp prst="textNoShape">
              <a:avLst/>
            </a:prstTxWarp>
          </a:bodyPr>
          <a:lstStyle>
            <a:lvl1pPr defTabSz="1176338">
              <a:lnSpc>
                <a:spcPct val="100000"/>
              </a:lnSpc>
              <a:spcBef>
                <a:spcPct val="0"/>
              </a:spcBef>
              <a:buClrTx/>
              <a:buFontTx/>
              <a:buNone/>
              <a:defRPr sz="1400"/>
            </a:lvl1pPr>
          </a:lstStyle>
          <a:p>
            <a:r>
              <a:rPr lang="de-DE" altLang="de-DE"/>
              <a:t> Dieter Schudoma</a:t>
            </a:r>
          </a:p>
        </p:txBody>
      </p:sp>
      <p:sp>
        <p:nvSpPr>
          <p:cNvPr id="1032" name="Rectangle 8"/>
          <p:cNvSpPr>
            <a:spLocks noChangeArrowheads="1"/>
          </p:cNvSpPr>
          <p:nvPr/>
        </p:nvSpPr>
        <p:spPr bwMode="auto">
          <a:xfrm>
            <a:off x="0" y="0"/>
            <a:ext cx="11430000" cy="1619250"/>
          </a:xfrm>
          <a:prstGeom prst="rect">
            <a:avLst/>
          </a:prstGeom>
          <a:solidFill>
            <a:srgbClr val="009E31"/>
          </a:solidFill>
          <a:ln w="9525">
            <a:noFill/>
            <a:miter lim="800000"/>
            <a:headEnd/>
            <a:tailEnd/>
          </a:ln>
          <a:effectLst/>
        </p:spPr>
        <p:txBody>
          <a:bodyPr wrap="none" anchor="ctr"/>
          <a:lstStyle/>
          <a:p>
            <a:endParaRPr lang="de-DE"/>
          </a:p>
        </p:txBody>
      </p:sp>
      <p:sp>
        <p:nvSpPr>
          <p:cNvPr id="1033" name="Line 9"/>
          <p:cNvSpPr>
            <a:spLocks noChangeShapeType="1"/>
          </p:cNvSpPr>
          <p:nvPr/>
        </p:nvSpPr>
        <p:spPr bwMode="auto">
          <a:xfrm>
            <a:off x="0" y="7916863"/>
            <a:ext cx="11430000" cy="0"/>
          </a:xfrm>
          <a:prstGeom prst="line">
            <a:avLst/>
          </a:prstGeom>
          <a:noFill/>
          <a:ln w="9525">
            <a:solidFill>
              <a:schemeClr val="tx1"/>
            </a:solidFill>
            <a:round/>
            <a:headEnd/>
            <a:tailEnd/>
          </a:ln>
          <a:effectLst/>
        </p:spPr>
        <p:txBody>
          <a:bodyPr/>
          <a:lstStyle/>
          <a:p>
            <a:endParaRPr lang="de-DE"/>
          </a:p>
        </p:txBody>
      </p:sp>
      <p:pic>
        <p:nvPicPr>
          <p:cNvPr id="1038" name="Picture 14" descr="UBA-neues"/>
          <p:cNvPicPr>
            <a:picLocks noChangeAspect="1" noChangeArrowheads="1"/>
          </p:cNvPicPr>
          <p:nvPr/>
        </p:nvPicPr>
        <p:blipFill>
          <a:blip r:embed="rId16" cstate="print"/>
          <a:srcRect/>
          <a:stretch>
            <a:fillRect/>
          </a:stretch>
        </p:blipFill>
        <p:spPr bwMode="auto">
          <a:xfrm>
            <a:off x="9753600" y="8128000"/>
            <a:ext cx="825500" cy="749300"/>
          </a:xfrm>
          <a:prstGeom prst="rect">
            <a:avLst/>
          </a:prstGeom>
          <a:noFill/>
        </p:spPr>
      </p:pic>
      <p:sp>
        <p:nvSpPr>
          <p:cNvPr id="1026" name="Rectangle 2"/>
          <p:cNvSpPr>
            <a:spLocks noGrp="1" noChangeArrowheads="1"/>
          </p:cNvSpPr>
          <p:nvPr>
            <p:ph type="title"/>
          </p:nvPr>
        </p:nvSpPr>
        <p:spPr bwMode="auto">
          <a:xfrm>
            <a:off x="762000" y="127000"/>
            <a:ext cx="9886950" cy="1473200"/>
          </a:xfrm>
          <a:prstGeom prst="rect">
            <a:avLst/>
          </a:prstGeom>
          <a:noFill/>
          <a:ln w="9525">
            <a:noFill/>
            <a:miter lim="800000"/>
            <a:headEnd/>
            <a:tailEnd/>
          </a:ln>
          <a:effectLst/>
        </p:spPr>
        <p:txBody>
          <a:bodyPr vert="horz" wrap="square" lIns="117552" tIns="58776" rIns="117552" bIns="58776" numCol="1" anchor="ctr" anchorCtr="0" compatLnSpc="1">
            <a:prstTxWarp prst="textNoShape">
              <a:avLst/>
            </a:prstTxWarp>
          </a:bodyPr>
          <a:lstStyle/>
          <a:p>
            <a:pPr lvl="0"/>
            <a:r>
              <a:rPr lang="de-DE" altLang="de-DE" smtClean="0"/>
              <a:t>Klicken Sie, um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hf sldNum="0" hdr="0" dt="0"/>
  <p:txStyles>
    <p:titleStyle>
      <a:lvl1pPr algn="l" defTabSz="1176338" rtl="0" fontAlgn="base">
        <a:spcBef>
          <a:spcPct val="0"/>
        </a:spcBef>
        <a:spcAft>
          <a:spcPct val="0"/>
        </a:spcAft>
        <a:defRPr sz="5400" b="1">
          <a:solidFill>
            <a:schemeClr val="bg1"/>
          </a:solidFill>
          <a:latin typeface="+mj-lt"/>
          <a:ea typeface="+mj-ea"/>
          <a:cs typeface="+mj-cs"/>
        </a:defRPr>
      </a:lvl1pPr>
      <a:lvl2pPr algn="l" defTabSz="1176338" rtl="0" fontAlgn="base">
        <a:spcBef>
          <a:spcPct val="0"/>
        </a:spcBef>
        <a:spcAft>
          <a:spcPct val="0"/>
        </a:spcAft>
        <a:defRPr sz="5400" b="1">
          <a:solidFill>
            <a:schemeClr val="bg1"/>
          </a:solidFill>
          <a:latin typeface="Arial" charset="0"/>
        </a:defRPr>
      </a:lvl2pPr>
      <a:lvl3pPr algn="l" defTabSz="1176338" rtl="0" fontAlgn="base">
        <a:spcBef>
          <a:spcPct val="0"/>
        </a:spcBef>
        <a:spcAft>
          <a:spcPct val="0"/>
        </a:spcAft>
        <a:defRPr sz="5400" b="1">
          <a:solidFill>
            <a:schemeClr val="bg1"/>
          </a:solidFill>
          <a:latin typeface="Arial" charset="0"/>
        </a:defRPr>
      </a:lvl3pPr>
      <a:lvl4pPr algn="l" defTabSz="1176338" rtl="0" fontAlgn="base">
        <a:spcBef>
          <a:spcPct val="0"/>
        </a:spcBef>
        <a:spcAft>
          <a:spcPct val="0"/>
        </a:spcAft>
        <a:defRPr sz="5400" b="1">
          <a:solidFill>
            <a:schemeClr val="bg1"/>
          </a:solidFill>
          <a:latin typeface="Arial" charset="0"/>
        </a:defRPr>
      </a:lvl4pPr>
      <a:lvl5pPr algn="l" defTabSz="1176338" rtl="0" fontAlgn="base">
        <a:spcBef>
          <a:spcPct val="0"/>
        </a:spcBef>
        <a:spcAft>
          <a:spcPct val="0"/>
        </a:spcAft>
        <a:defRPr sz="5400" b="1">
          <a:solidFill>
            <a:schemeClr val="bg1"/>
          </a:solidFill>
          <a:latin typeface="Arial" charset="0"/>
        </a:defRPr>
      </a:lvl5pPr>
      <a:lvl6pPr marL="457200" algn="l" defTabSz="1176338" rtl="0" fontAlgn="base">
        <a:spcBef>
          <a:spcPct val="0"/>
        </a:spcBef>
        <a:spcAft>
          <a:spcPct val="0"/>
        </a:spcAft>
        <a:defRPr sz="5400" b="1">
          <a:solidFill>
            <a:schemeClr val="bg1"/>
          </a:solidFill>
          <a:latin typeface="Arial" charset="0"/>
        </a:defRPr>
      </a:lvl6pPr>
      <a:lvl7pPr marL="914400" algn="l" defTabSz="1176338" rtl="0" fontAlgn="base">
        <a:spcBef>
          <a:spcPct val="0"/>
        </a:spcBef>
        <a:spcAft>
          <a:spcPct val="0"/>
        </a:spcAft>
        <a:defRPr sz="5400" b="1">
          <a:solidFill>
            <a:schemeClr val="bg1"/>
          </a:solidFill>
          <a:latin typeface="Arial" charset="0"/>
        </a:defRPr>
      </a:lvl7pPr>
      <a:lvl8pPr marL="1371600" algn="l" defTabSz="1176338" rtl="0" fontAlgn="base">
        <a:spcBef>
          <a:spcPct val="0"/>
        </a:spcBef>
        <a:spcAft>
          <a:spcPct val="0"/>
        </a:spcAft>
        <a:defRPr sz="5400" b="1">
          <a:solidFill>
            <a:schemeClr val="bg1"/>
          </a:solidFill>
          <a:latin typeface="Arial" charset="0"/>
        </a:defRPr>
      </a:lvl8pPr>
      <a:lvl9pPr marL="1828800" algn="l" defTabSz="1176338" rtl="0" fontAlgn="base">
        <a:spcBef>
          <a:spcPct val="0"/>
        </a:spcBef>
        <a:spcAft>
          <a:spcPct val="0"/>
        </a:spcAft>
        <a:defRPr sz="5400" b="1">
          <a:solidFill>
            <a:schemeClr val="bg1"/>
          </a:solidFill>
          <a:latin typeface="Arial" charset="0"/>
        </a:defRPr>
      </a:lvl9pPr>
    </p:titleStyle>
    <p:bodyStyle>
      <a:lvl1pPr algn="l" defTabSz="1176338" rtl="0" fontAlgn="base">
        <a:spcBef>
          <a:spcPct val="25000"/>
        </a:spcBef>
        <a:spcAft>
          <a:spcPct val="25000"/>
        </a:spcAft>
        <a:buClr>
          <a:srgbClr val="009E31"/>
        </a:buClr>
        <a:buSzPct val="80000"/>
        <a:buFont typeface="Wingdings" pitchFamily="2" charset="2"/>
        <a:defRPr sz="2800">
          <a:solidFill>
            <a:schemeClr val="tx1"/>
          </a:solidFill>
          <a:latin typeface="+mn-lt"/>
          <a:ea typeface="+mn-ea"/>
          <a:cs typeface="+mn-cs"/>
        </a:defRPr>
      </a:lvl1pPr>
      <a:lvl2pPr marL="476250" indent="-474663" algn="l" defTabSz="1176338" rtl="0" fontAlgn="base">
        <a:spcBef>
          <a:spcPct val="25000"/>
        </a:spcBef>
        <a:spcAft>
          <a:spcPct val="25000"/>
        </a:spcAft>
        <a:buClr>
          <a:srgbClr val="009E31"/>
        </a:buClr>
        <a:buFont typeface="Wingdings" pitchFamily="2" charset="2"/>
        <a:buChar char="n"/>
        <a:defRPr sz="2800">
          <a:solidFill>
            <a:schemeClr val="tx1"/>
          </a:solidFill>
          <a:latin typeface="+mn-lt"/>
        </a:defRPr>
      </a:lvl2pPr>
      <a:lvl3pPr marL="852488" indent="-371475" algn="l" defTabSz="1176338" rtl="0" fontAlgn="base">
        <a:spcBef>
          <a:spcPct val="20000"/>
        </a:spcBef>
        <a:spcAft>
          <a:spcPct val="25000"/>
        </a:spcAft>
        <a:buClr>
          <a:srgbClr val="009E31"/>
        </a:buClr>
        <a:buSzPct val="75000"/>
        <a:buFont typeface="Wingdings" pitchFamily="2" charset="2"/>
        <a:buChar char="l"/>
        <a:defRPr sz="2400">
          <a:solidFill>
            <a:schemeClr val="tx1"/>
          </a:solidFill>
          <a:latin typeface="+mn-lt"/>
        </a:defRPr>
      </a:lvl3pPr>
      <a:lvl4pPr marL="11096625" indent="-192088" algn="l" defTabSz="1176338" rtl="0" fontAlgn="base">
        <a:spcBef>
          <a:spcPct val="20000"/>
        </a:spcBef>
        <a:spcAft>
          <a:spcPct val="0"/>
        </a:spcAft>
        <a:buChar char="–"/>
        <a:defRPr sz="2600">
          <a:solidFill>
            <a:schemeClr val="tx1"/>
          </a:solidFill>
          <a:latin typeface="+mn-lt"/>
        </a:defRPr>
      </a:lvl4pPr>
      <a:lvl5pPr marL="11479213" indent="-192088" algn="l" defTabSz="1176338" rtl="0" fontAlgn="base">
        <a:spcBef>
          <a:spcPct val="20000"/>
        </a:spcBef>
        <a:spcAft>
          <a:spcPct val="0"/>
        </a:spcAft>
        <a:buChar char="»"/>
        <a:defRPr sz="2600">
          <a:solidFill>
            <a:schemeClr val="tx1"/>
          </a:solidFill>
          <a:latin typeface="+mn-lt"/>
        </a:defRPr>
      </a:lvl5pPr>
      <a:lvl6pPr marL="11936413" indent="-192088" algn="l" defTabSz="1176338" rtl="0" fontAlgn="base">
        <a:spcBef>
          <a:spcPct val="20000"/>
        </a:spcBef>
        <a:spcAft>
          <a:spcPct val="0"/>
        </a:spcAft>
        <a:buChar char="»"/>
        <a:defRPr sz="2600">
          <a:solidFill>
            <a:schemeClr val="tx1"/>
          </a:solidFill>
          <a:latin typeface="+mn-lt"/>
        </a:defRPr>
      </a:lvl6pPr>
      <a:lvl7pPr marL="12393613" indent="-192088" algn="l" defTabSz="1176338" rtl="0" fontAlgn="base">
        <a:spcBef>
          <a:spcPct val="20000"/>
        </a:spcBef>
        <a:spcAft>
          <a:spcPct val="0"/>
        </a:spcAft>
        <a:buChar char="»"/>
        <a:defRPr sz="2600">
          <a:solidFill>
            <a:schemeClr val="tx1"/>
          </a:solidFill>
          <a:latin typeface="+mn-lt"/>
        </a:defRPr>
      </a:lvl7pPr>
      <a:lvl8pPr marL="12850813" indent="-192088" algn="l" defTabSz="1176338" rtl="0" fontAlgn="base">
        <a:spcBef>
          <a:spcPct val="20000"/>
        </a:spcBef>
        <a:spcAft>
          <a:spcPct val="0"/>
        </a:spcAft>
        <a:buChar char="»"/>
        <a:defRPr sz="2600">
          <a:solidFill>
            <a:schemeClr val="tx1"/>
          </a:solidFill>
          <a:latin typeface="+mn-lt"/>
        </a:defRPr>
      </a:lvl8pPr>
      <a:lvl9pPr marL="13308013" indent="-192088" algn="l" defTabSz="1176338" rtl="0" fontAlgn="base">
        <a:spcBef>
          <a:spcPct val="20000"/>
        </a:spcBef>
        <a:spcAft>
          <a:spcPct val="0"/>
        </a:spcAft>
        <a:buChar char="»"/>
        <a:defRPr sz="2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hyperlink" Target="http://webetox.uba.de/webETO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0"/>
          </p:nvPr>
        </p:nvSpPr>
        <p:spPr/>
        <p:txBody>
          <a:bodyPr/>
          <a:lstStyle/>
          <a:p>
            <a:r>
              <a:rPr lang="de-DE" altLang="de-DE"/>
              <a:t> Dieter Schudoma</a:t>
            </a:r>
          </a:p>
        </p:txBody>
      </p:sp>
      <p:sp>
        <p:nvSpPr>
          <p:cNvPr id="883714" name="Rectangle 2"/>
          <p:cNvSpPr>
            <a:spLocks noGrp="1" noChangeArrowheads="1"/>
          </p:cNvSpPr>
          <p:nvPr>
            <p:ph type="title"/>
          </p:nvPr>
        </p:nvSpPr>
        <p:spPr/>
        <p:txBody>
          <a:bodyPr/>
          <a:lstStyle/>
          <a:p>
            <a:pPr algn="ctr"/>
            <a:r>
              <a:rPr lang="en-GB" sz="4000"/>
              <a:t>Information System - ETOX</a:t>
            </a:r>
            <a:endParaRPr lang="de-DE" sz="4000"/>
          </a:p>
        </p:txBody>
      </p:sp>
      <p:sp>
        <p:nvSpPr>
          <p:cNvPr id="883715" name="Rectangle 3"/>
          <p:cNvSpPr>
            <a:spLocks noGrp="1" noChangeArrowheads="1"/>
          </p:cNvSpPr>
          <p:nvPr>
            <p:ph type="body" sz="half" idx="1"/>
          </p:nvPr>
        </p:nvSpPr>
        <p:spPr>
          <a:xfrm>
            <a:off x="762000" y="1862138"/>
            <a:ext cx="9869488" cy="5749925"/>
          </a:xfrm>
        </p:spPr>
        <p:txBody>
          <a:bodyPr/>
          <a:lstStyle/>
          <a:p>
            <a:pPr algn="ctr"/>
            <a:endParaRPr lang="en-GB" sz="2300" dirty="0"/>
          </a:p>
          <a:p>
            <a:pPr algn="ctr"/>
            <a:r>
              <a:rPr lang="en-GB" sz="2300" dirty="0"/>
              <a:t>Information System for </a:t>
            </a:r>
            <a:r>
              <a:rPr lang="en-GB" sz="2300" b="1" dirty="0" err="1"/>
              <a:t>E</a:t>
            </a:r>
            <a:r>
              <a:rPr lang="en-GB" sz="2300" dirty="0" err="1"/>
              <a:t>co</a:t>
            </a:r>
            <a:r>
              <a:rPr lang="en-GB" sz="2300" b="1" dirty="0" err="1"/>
              <a:t>tox</a:t>
            </a:r>
            <a:r>
              <a:rPr lang="en-GB" sz="2300" dirty="0" err="1"/>
              <a:t>icological</a:t>
            </a:r>
            <a:r>
              <a:rPr lang="en-GB" sz="2300" dirty="0"/>
              <a:t> Effect Data and Quality Targets </a:t>
            </a:r>
          </a:p>
          <a:p>
            <a:pPr algn="ctr"/>
            <a:r>
              <a:rPr lang="en-GB" sz="2300" dirty="0"/>
              <a:t>– Link-up to Environmental Decision Making</a:t>
            </a:r>
          </a:p>
          <a:p>
            <a:pPr algn="ctr"/>
            <a:r>
              <a:rPr lang="en-GB" sz="2300" b="1" dirty="0"/>
              <a:t> </a:t>
            </a:r>
          </a:p>
          <a:p>
            <a:pPr algn="ctr"/>
            <a:r>
              <a:rPr lang="en-GB" sz="2300" b="1" dirty="0"/>
              <a:t>Dieter </a:t>
            </a:r>
            <a:r>
              <a:rPr lang="en-GB" sz="2300" b="1" dirty="0" err="1"/>
              <a:t>Schudoma</a:t>
            </a:r>
            <a:endParaRPr lang="en-GB" sz="2300" dirty="0"/>
          </a:p>
          <a:p>
            <a:pPr algn="ctr"/>
            <a:r>
              <a:rPr lang="en-US" sz="2300" dirty="0"/>
              <a:t>Section IV </a:t>
            </a:r>
            <a:r>
              <a:rPr lang="en-US" sz="2300" dirty="0" smtClean="0"/>
              <a:t>2.4</a:t>
            </a:r>
            <a:r>
              <a:rPr lang="en-US" sz="2300" dirty="0"/>
              <a:t/>
            </a:r>
            <a:br>
              <a:rPr lang="en-US" sz="2300" dirty="0"/>
            </a:br>
            <a:r>
              <a:rPr lang="en-US" sz="2300" dirty="0" smtClean="0"/>
              <a:t>Substances </a:t>
            </a:r>
            <a:r>
              <a:rPr lang="en-US" sz="2300" dirty="0"/>
              <a:t>Hazardous to Water</a:t>
            </a:r>
            <a:br>
              <a:rPr lang="en-US" sz="2300" dirty="0"/>
            </a:br>
            <a:r>
              <a:rPr lang="en-US" sz="2300" dirty="0"/>
              <a:t>Federal Environment Agency</a:t>
            </a:r>
            <a:br>
              <a:rPr lang="en-US" sz="2300" dirty="0"/>
            </a:br>
            <a:r>
              <a:rPr lang="en-US" sz="2300" dirty="0"/>
              <a:t>Berlin</a:t>
            </a:r>
            <a:br>
              <a:rPr lang="en-US" sz="2300" dirty="0"/>
            </a:br>
            <a:r>
              <a:rPr lang="en-US" sz="2300" dirty="0"/>
              <a:t>(</a:t>
            </a:r>
            <a:r>
              <a:rPr lang="en-US" sz="2300" dirty="0" err="1"/>
              <a:t>Umweltbundesamt</a:t>
            </a:r>
            <a:r>
              <a:rPr lang="en-US" sz="2300" dirty="0"/>
              <a:t>)</a:t>
            </a:r>
            <a:endParaRPr lang="en-GB" sz="2300" dirty="0"/>
          </a:p>
          <a:p>
            <a:endParaRPr lang="de-DE" sz="2300" dirty="0"/>
          </a:p>
          <a:p>
            <a:endParaRPr lang="de-DE" sz="2300" dirty="0"/>
          </a:p>
        </p:txBody>
      </p:sp>
      <p:pic>
        <p:nvPicPr>
          <p:cNvPr id="883724" name="Picture 12" descr="UBA-neues"/>
          <p:cNvPicPr>
            <a:picLocks noChangeAspect="1" noChangeArrowheads="1"/>
          </p:cNvPicPr>
          <p:nvPr/>
        </p:nvPicPr>
        <p:blipFill>
          <a:blip r:embed="rId3" cstate="print"/>
          <a:srcRect/>
          <a:stretch>
            <a:fillRect/>
          </a:stretch>
        </p:blipFill>
        <p:spPr bwMode="auto">
          <a:xfrm>
            <a:off x="9753600" y="8128000"/>
            <a:ext cx="825500" cy="749300"/>
          </a:xfrm>
          <a:prstGeom prst="rect">
            <a:avLst/>
          </a:prstGeom>
          <a:noFill/>
        </p:spPr>
      </p:pic>
      <p:pic>
        <p:nvPicPr>
          <p:cNvPr id="883727" name="Picture 15" descr="MCj03120060000[1]"/>
          <p:cNvPicPr>
            <a:picLocks noChangeAspect="1" noChangeArrowheads="1"/>
          </p:cNvPicPr>
          <p:nvPr/>
        </p:nvPicPr>
        <p:blipFill>
          <a:blip r:embed="rId4" cstate="print"/>
          <a:srcRect/>
          <a:stretch>
            <a:fillRect/>
          </a:stretch>
        </p:blipFill>
        <p:spPr bwMode="auto">
          <a:xfrm>
            <a:off x="242888" y="179388"/>
            <a:ext cx="1279525" cy="1296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3"/>
          <p:cNvSpPr>
            <a:spLocks noGrp="1"/>
          </p:cNvSpPr>
          <p:nvPr>
            <p:ph type="ftr" sz="quarter" idx="10"/>
          </p:nvPr>
        </p:nvSpPr>
        <p:spPr/>
        <p:txBody>
          <a:bodyPr/>
          <a:lstStyle/>
          <a:p>
            <a:r>
              <a:rPr lang="de-DE" altLang="de-DE"/>
              <a:t> Dieter Schudoma</a:t>
            </a:r>
          </a:p>
        </p:txBody>
      </p:sp>
      <p:sp>
        <p:nvSpPr>
          <p:cNvPr id="977922" name="Rectangle 2"/>
          <p:cNvSpPr>
            <a:spLocks noGrp="1" noChangeArrowheads="1"/>
          </p:cNvSpPr>
          <p:nvPr>
            <p:ph type="title"/>
          </p:nvPr>
        </p:nvSpPr>
        <p:spPr/>
        <p:txBody>
          <a:bodyPr/>
          <a:lstStyle/>
          <a:p>
            <a:endParaRPr lang="de-DE"/>
          </a:p>
        </p:txBody>
      </p:sp>
      <p:sp>
        <p:nvSpPr>
          <p:cNvPr id="977923" name="Rectangle 3"/>
          <p:cNvSpPr>
            <a:spLocks noGrp="1" noChangeArrowheads="1"/>
          </p:cNvSpPr>
          <p:nvPr>
            <p:ph type="body" idx="1"/>
          </p:nvPr>
        </p:nvSpPr>
        <p:spPr/>
        <p:txBody>
          <a:bodyPr/>
          <a:lstStyle/>
          <a:p>
            <a:endParaRPr lang="de-DE"/>
          </a:p>
        </p:txBody>
      </p:sp>
      <p:pic>
        <p:nvPicPr>
          <p:cNvPr id="977924" name="Picture 4"/>
          <p:cNvPicPr>
            <a:picLocks noChangeAspect="1" noChangeArrowheads="1"/>
          </p:cNvPicPr>
          <p:nvPr/>
        </p:nvPicPr>
        <p:blipFill>
          <a:blip r:embed="rId2" cstate="print"/>
          <a:srcRect/>
          <a:stretch>
            <a:fillRect/>
          </a:stretch>
        </p:blipFill>
        <p:spPr bwMode="auto">
          <a:xfrm>
            <a:off x="0" y="0"/>
            <a:ext cx="11895138" cy="9144000"/>
          </a:xfrm>
          <a:prstGeom prst="rect">
            <a:avLst/>
          </a:prstGeom>
          <a:noFill/>
          <a:ln w="9525">
            <a:solidFill>
              <a:schemeClr val="tx1"/>
            </a:solidFill>
            <a:miter lim="800000"/>
            <a:headEnd/>
            <a:tailEnd/>
          </a:ln>
          <a:effectLst/>
        </p:spPr>
      </p:pic>
      <p:sp>
        <p:nvSpPr>
          <p:cNvPr id="977925" name="AutoShape 5"/>
          <p:cNvSpPr>
            <a:spLocks/>
          </p:cNvSpPr>
          <p:nvPr/>
        </p:nvSpPr>
        <p:spPr bwMode="auto">
          <a:xfrm>
            <a:off x="3357563" y="5691188"/>
            <a:ext cx="6211887" cy="827087"/>
          </a:xfrm>
          <a:prstGeom prst="borderCallout2">
            <a:avLst>
              <a:gd name="adj1" fmla="val 13819"/>
              <a:gd name="adj2" fmla="val -1227"/>
              <a:gd name="adj3" fmla="val 13819"/>
              <a:gd name="adj4" fmla="val -15667"/>
              <a:gd name="adj5" fmla="val -289829"/>
              <a:gd name="adj6" fmla="val -30208"/>
            </a:avLst>
          </a:prstGeom>
          <a:noFill/>
          <a:ln w="9525">
            <a:solidFill>
              <a:schemeClr val="tx1"/>
            </a:solidFill>
            <a:miter lim="800000"/>
            <a:headEnd/>
            <a:tailEnd/>
          </a:ln>
          <a:effectLst/>
        </p:spPr>
        <p:txBody>
          <a:bodyPr lIns="117564" tIns="58782" rIns="117564" bIns="58782"/>
          <a:lstStyle/>
          <a:p>
            <a:pPr defTabSz="1176338"/>
            <a:r>
              <a:rPr lang="en-US" sz="2000"/>
              <a:t>Searching effect data and quality targets in ETOX </a:t>
            </a:r>
          </a:p>
          <a:p>
            <a:pPr defTabSz="1176338"/>
            <a:r>
              <a:rPr lang="en-US" sz="2000"/>
              <a:t>does not require any registration</a:t>
            </a:r>
            <a:endParaRPr lang="de-DE" sz="2000"/>
          </a:p>
        </p:txBody>
      </p:sp>
      <p:sp>
        <p:nvSpPr>
          <p:cNvPr id="977926" name="AutoShape 6"/>
          <p:cNvSpPr>
            <a:spLocks/>
          </p:cNvSpPr>
          <p:nvPr/>
        </p:nvSpPr>
        <p:spPr bwMode="auto">
          <a:xfrm>
            <a:off x="3379788" y="6807200"/>
            <a:ext cx="7373937" cy="1566863"/>
          </a:xfrm>
          <a:prstGeom prst="borderCallout3">
            <a:avLst>
              <a:gd name="adj1" fmla="val 7296"/>
              <a:gd name="adj2" fmla="val 101032"/>
              <a:gd name="adj3" fmla="val 7296"/>
              <a:gd name="adj4" fmla="val 107903"/>
              <a:gd name="adj5" fmla="val -243667"/>
              <a:gd name="adj6" fmla="val 107903"/>
              <a:gd name="adj7" fmla="val -258056"/>
              <a:gd name="adj8" fmla="val 29796"/>
            </a:avLst>
          </a:prstGeom>
          <a:noFill/>
          <a:ln w="9525">
            <a:solidFill>
              <a:schemeClr val="tx1"/>
            </a:solidFill>
            <a:miter lim="800000"/>
            <a:headEnd/>
            <a:tailEnd/>
          </a:ln>
          <a:effectLst/>
        </p:spPr>
        <p:txBody>
          <a:bodyPr lIns="117564" tIns="58782" rIns="117564" bIns="58782"/>
          <a:lstStyle/>
          <a:p>
            <a:pPr defTabSz="1176338"/>
            <a:r>
              <a:rPr lang="en-US" sz="2000"/>
              <a:t>Registered user:</a:t>
            </a:r>
          </a:p>
          <a:p>
            <a:pPr defTabSz="1176338"/>
            <a:r>
              <a:rPr lang="en-US" sz="2000"/>
              <a:t>Data Input, Search of data restricted to projects or internal use</a:t>
            </a:r>
          </a:p>
          <a:p>
            <a:pPr defTabSz="1176338"/>
            <a:r>
              <a:rPr lang="en-US" sz="2000"/>
              <a:t>Administration:</a:t>
            </a:r>
          </a:p>
          <a:p>
            <a:pPr defTabSz="1176338"/>
            <a:r>
              <a:rPr lang="en-US" sz="2000"/>
              <a:t>User, Projects, Master Data and Downloads</a:t>
            </a:r>
            <a:endParaRPr lang="de-DE"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7925"/>
                                        </p:tgtEl>
                                        <p:attrNameLst>
                                          <p:attrName>style.visibility</p:attrName>
                                        </p:attrNameLst>
                                      </p:cBhvr>
                                      <p:to>
                                        <p:strVal val="visible"/>
                                      </p:to>
                                    </p:set>
                                    <p:anim calcmode="lin" valueType="num">
                                      <p:cBhvr additive="base">
                                        <p:cTn id="7" dur="1000" fill="hold"/>
                                        <p:tgtEl>
                                          <p:spTgt spid="977925"/>
                                        </p:tgtEl>
                                        <p:attrNameLst>
                                          <p:attrName>ppt_x</p:attrName>
                                        </p:attrNameLst>
                                      </p:cBhvr>
                                      <p:tavLst>
                                        <p:tav tm="0">
                                          <p:val>
                                            <p:strVal val="#ppt_x"/>
                                          </p:val>
                                        </p:tav>
                                        <p:tav tm="100000">
                                          <p:val>
                                            <p:strVal val="#ppt_x"/>
                                          </p:val>
                                        </p:tav>
                                      </p:tavLst>
                                    </p:anim>
                                    <p:anim calcmode="lin" valueType="num">
                                      <p:cBhvr additive="base">
                                        <p:cTn id="8" dur="1000" fill="hold"/>
                                        <p:tgtEl>
                                          <p:spTgt spid="9779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7926"/>
                                        </p:tgtEl>
                                        <p:attrNameLst>
                                          <p:attrName>style.visibility</p:attrName>
                                        </p:attrNameLst>
                                      </p:cBhvr>
                                      <p:to>
                                        <p:strVal val="visible"/>
                                      </p:to>
                                    </p:set>
                                    <p:anim calcmode="lin" valueType="num">
                                      <p:cBhvr additive="base">
                                        <p:cTn id="13" dur="500" fill="hold"/>
                                        <p:tgtEl>
                                          <p:spTgt spid="977926"/>
                                        </p:tgtEl>
                                        <p:attrNameLst>
                                          <p:attrName>ppt_x</p:attrName>
                                        </p:attrNameLst>
                                      </p:cBhvr>
                                      <p:tavLst>
                                        <p:tav tm="0">
                                          <p:val>
                                            <p:strVal val="#ppt_x"/>
                                          </p:val>
                                        </p:tav>
                                        <p:tav tm="100000">
                                          <p:val>
                                            <p:strVal val="#ppt_x"/>
                                          </p:val>
                                        </p:tav>
                                      </p:tavLst>
                                    </p:anim>
                                    <p:anim calcmode="lin" valueType="num">
                                      <p:cBhvr additive="base">
                                        <p:cTn id="14" dur="500" fill="hold"/>
                                        <p:tgtEl>
                                          <p:spTgt spid="9779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5" grpId="0" animBg="1"/>
      <p:bldP spid="9779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1"/>
          <p:cNvSpPr>
            <a:spLocks noGrp="1"/>
          </p:cNvSpPr>
          <p:nvPr>
            <p:ph type="ftr" sz="quarter" idx="10"/>
          </p:nvPr>
        </p:nvSpPr>
        <p:spPr/>
        <p:txBody>
          <a:bodyPr/>
          <a:lstStyle/>
          <a:p>
            <a:r>
              <a:rPr lang="de-DE" altLang="de-DE"/>
              <a:t> Dieter Schudoma</a:t>
            </a:r>
          </a:p>
        </p:txBody>
      </p:sp>
      <p:pic>
        <p:nvPicPr>
          <p:cNvPr id="971780" name="Picture 4"/>
          <p:cNvPicPr>
            <a:picLocks noChangeAspect="1" noChangeArrowheads="1"/>
          </p:cNvPicPr>
          <p:nvPr/>
        </p:nvPicPr>
        <p:blipFill>
          <a:blip r:embed="rId2" cstate="print"/>
          <a:srcRect/>
          <a:stretch>
            <a:fillRect/>
          </a:stretch>
        </p:blipFill>
        <p:spPr bwMode="auto">
          <a:xfrm>
            <a:off x="0" y="0"/>
            <a:ext cx="11430000" cy="91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1"/>
          <p:cNvSpPr>
            <a:spLocks noGrp="1"/>
          </p:cNvSpPr>
          <p:nvPr>
            <p:ph type="ftr" sz="quarter" idx="10"/>
          </p:nvPr>
        </p:nvSpPr>
        <p:spPr/>
        <p:txBody>
          <a:bodyPr/>
          <a:lstStyle/>
          <a:p>
            <a:r>
              <a:rPr lang="de-DE" altLang="de-DE"/>
              <a:t> Dieter Schudoma</a:t>
            </a:r>
          </a:p>
        </p:txBody>
      </p:sp>
      <p:pic>
        <p:nvPicPr>
          <p:cNvPr id="972804" name="Picture 4"/>
          <p:cNvPicPr>
            <a:picLocks noChangeAspect="1" noChangeArrowheads="1"/>
          </p:cNvPicPr>
          <p:nvPr/>
        </p:nvPicPr>
        <p:blipFill>
          <a:blip r:embed="rId2" cstate="print"/>
          <a:srcRect/>
          <a:stretch>
            <a:fillRect/>
          </a:stretch>
        </p:blipFill>
        <p:spPr bwMode="auto">
          <a:xfrm>
            <a:off x="0" y="0"/>
            <a:ext cx="11657013" cy="9144000"/>
          </a:xfrm>
          <a:prstGeom prst="rect">
            <a:avLst/>
          </a:prstGeom>
          <a:noFill/>
          <a:ln w="9525">
            <a:noFill/>
            <a:miter lim="800000"/>
            <a:headEnd/>
            <a:tailEnd/>
          </a:ln>
          <a:effectLst/>
        </p:spPr>
      </p:pic>
      <p:sp>
        <p:nvSpPr>
          <p:cNvPr id="972805" name="AutoShape 5"/>
          <p:cNvSpPr>
            <a:spLocks/>
          </p:cNvSpPr>
          <p:nvPr/>
        </p:nvSpPr>
        <p:spPr bwMode="auto">
          <a:xfrm>
            <a:off x="6651625" y="7235825"/>
            <a:ext cx="3744913" cy="609600"/>
          </a:xfrm>
          <a:prstGeom prst="borderCallout2">
            <a:avLst>
              <a:gd name="adj1" fmla="val 18750"/>
              <a:gd name="adj2" fmla="val -2037"/>
              <a:gd name="adj3" fmla="val 18750"/>
              <a:gd name="adj4" fmla="val -22639"/>
              <a:gd name="adj5" fmla="val -231509"/>
              <a:gd name="adj6" fmla="val -43917"/>
            </a:avLst>
          </a:prstGeom>
          <a:noFill/>
          <a:ln w="9525">
            <a:solidFill>
              <a:schemeClr val="tx1"/>
            </a:solidFill>
            <a:miter lim="800000"/>
            <a:headEnd/>
            <a:tailEnd/>
          </a:ln>
          <a:effectLst/>
        </p:spPr>
        <p:txBody>
          <a:bodyPr lIns="117564" tIns="58782" rIns="117564" bIns="58782"/>
          <a:lstStyle/>
          <a:p>
            <a:pPr algn="ctr" defTabSz="1176338"/>
            <a:r>
              <a:rPr lang="de-DE" sz="2400"/>
              <a:t>click to get a full 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05"/>
                                        </p:tgtEl>
                                        <p:attrNameLst>
                                          <p:attrName>style.visibility</p:attrName>
                                        </p:attrNameLst>
                                      </p:cBhvr>
                                      <p:to>
                                        <p:strVal val="visible"/>
                                      </p:to>
                                    </p:set>
                                    <p:anim calcmode="lin" valueType="num">
                                      <p:cBhvr additive="base">
                                        <p:cTn id="7" dur="500" fill="hold"/>
                                        <p:tgtEl>
                                          <p:spTgt spid="972805"/>
                                        </p:tgtEl>
                                        <p:attrNameLst>
                                          <p:attrName>ppt_x</p:attrName>
                                        </p:attrNameLst>
                                      </p:cBhvr>
                                      <p:tavLst>
                                        <p:tav tm="0">
                                          <p:val>
                                            <p:strVal val="#ppt_x"/>
                                          </p:val>
                                        </p:tav>
                                        <p:tav tm="100000">
                                          <p:val>
                                            <p:strVal val="#ppt_x"/>
                                          </p:val>
                                        </p:tav>
                                      </p:tavLst>
                                    </p:anim>
                                    <p:anim calcmode="lin" valueType="num">
                                      <p:cBhvr additive="base">
                                        <p:cTn id="8" dur="500" fill="hold"/>
                                        <p:tgtEl>
                                          <p:spTgt spid="9728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3"/>
          <p:cNvSpPr>
            <a:spLocks noGrp="1"/>
          </p:cNvSpPr>
          <p:nvPr>
            <p:ph type="ftr" sz="quarter" idx="10"/>
          </p:nvPr>
        </p:nvSpPr>
        <p:spPr/>
        <p:txBody>
          <a:bodyPr/>
          <a:lstStyle/>
          <a:p>
            <a:r>
              <a:rPr lang="de-DE" altLang="de-DE"/>
              <a:t> Dieter Schudoma</a:t>
            </a:r>
          </a:p>
        </p:txBody>
      </p:sp>
      <p:sp>
        <p:nvSpPr>
          <p:cNvPr id="973826" name="Rectangle 2"/>
          <p:cNvSpPr>
            <a:spLocks noGrp="1" noChangeArrowheads="1"/>
          </p:cNvSpPr>
          <p:nvPr>
            <p:ph type="title"/>
          </p:nvPr>
        </p:nvSpPr>
        <p:spPr/>
        <p:txBody>
          <a:bodyPr/>
          <a:lstStyle/>
          <a:p>
            <a:endParaRPr lang="de-DE"/>
          </a:p>
        </p:txBody>
      </p:sp>
      <p:sp>
        <p:nvSpPr>
          <p:cNvPr id="973827" name="Rectangle 3"/>
          <p:cNvSpPr>
            <a:spLocks noGrp="1" noChangeArrowheads="1"/>
          </p:cNvSpPr>
          <p:nvPr>
            <p:ph type="body" idx="1"/>
          </p:nvPr>
        </p:nvSpPr>
        <p:spPr/>
        <p:txBody>
          <a:bodyPr/>
          <a:lstStyle/>
          <a:p>
            <a:endParaRPr lang="de-DE"/>
          </a:p>
        </p:txBody>
      </p:sp>
      <p:pic>
        <p:nvPicPr>
          <p:cNvPr id="973829" name="Picture 5"/>
          <p:cNvPicPr>
            <a:picLocks noChangeAspect="1" noChangeArrowheads="1"/>
          </p:cNvPicPr>
          <p:nvPr/>
        </p:nvPicPr>
        <p:blipFill>
          <a:blip r:embed="rId2" cstate="print"/>
          <a:srcRect/>
          <a:stretch>
            <a:fillRect/>
          </a:stretch>
        </p:blipFill>
        <p:spPr bwMode="auto">
          <a:xfrm>
            <a:off x="0" y="0"/>
            <a:ext cx="11752263" cy="91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p:txBody>
          <a:bodyPr/>
          <a:lstStyle/>
          <a:p>
            <a:r>
              <a:rPr lang="de-DE" altLang="de-DE"/>
              <a:t> Dieter Schudoma</a:t>
            </a:r>
          </a:p>
        </p:txBody>
      </p:sp>
      <p:sp>
        <p:nvSpPr>
          <p:cNvPr id="990210" name="Rectangle 2"/>
          <p:cNvSpPr>
            <a:spLocks noGrp="1" noChangeArrowheads="1"/>
          </p:cNvSpPr>
          <p:nvPr>
            <p:ph type="title"/>
          </p:nvPr>
        </p:nvSpPr>
        <p:spPr/>
        <p:txBody>
          <a:bodyPr/>
          <a:lstStyle/>
          <a:p>
            <a:endParaRPr lang="de-DE"/>
          </a:p>
        </p:txBody>
      </p:sp>
      <p:sp>
        <p:nvSpPr>
          <p:cNvPr id="990211" name="Rectangle 3"/>
          <p:cNvSpPr>
            <a:spLocks noGrp="1" noChangeAspect="1" noChangeArrowheads="1"/>
          </p:cNvSpPr>
          <p:nvPr>
            <p:ph type="body" idx="1"/>
          </p:nvPr>
        </p:nvSpPr>
        <p:spPr/>
        <p:txBody>
          <a:bodyPr/>
          <a:lstStyle/>
          <a:p>
            <a:endParaRPr lang="de-DE"/>
          </a:p>
        </p:txBody>
      </p:sp>
      <p:pic>
        <p:nvPicPr>
          <p:cNvPr id="990212" name="Picture 4"/>
          <p:cNvPicPr>
            <a:picLocks noChangeAspect="1" noChangeArrowheads="1"/>
          </p:cNvPicPr>
          <p:nvPr/>
        </p:nvPicPr>
        <p:blipFill>
          <a:blip r:embed="rId2" cstate="print"/>
          <a:srcRect/>
          <a:stretch>
            <a:fillRect/>
          </a:stretch>
        </p:blipFill>
        <p:spPr bwMode="auto">
          <a:xfrm>
            <a:off x="0" y="0"/>
            <a:ext cx="11430000" cy="9144000"/>
          </a:xfrm>
          <a:prstGeom prst="rect">
            <a:avLst/>
          </a:prstGeom>
          <a:noFill/>
          <a:ln w="9525">
            <a:noFill/>
            <a:miter lim="800000"/>
            <a:headEnd/>
            <a:tailEnd/>
          </a:ln>
          <a:effectLst/>
        </p:spPr>
      </p:pic>
      <p:sp>
        <p:nvSpPr>
          <p:cNvPr id="990213" name="AutoShape 5"/>
          <p:cNvSpPr>
            <a:spLocks/>
          </p:cNvSpPr>
          <p:nvPr/>
        </p:nvSpPr>
        <p:spPr bwMode="auto">
          <a:xfrm>
            <a:off x="3338513" y="5867400"/>
            <a:ext cx="6408737" cy="649288"/>
          </a:xfrm>
          <a:prstGeom prst="borderCallout2">
            <a:avLst>
              <a:gd name="adj1" fmla="val 17602"/>
              <a:gd name="adj2" fmla="val -1190"/>
              <a:gd name="adj3" fmla="val 17602"/>
              <a:gd name="adj4" fmla="val -5102"/>
              <a:gd name="adj5" fmla="val -69194"/>
              <a:gd name="adj6" fmla="val -9213"/>
            </a:avLst>
          </a:prstGeom>
          <a:noFill/>
          <a:ln w="9525">
            <a:solidFill>
              <a:schemeClr val="tx1"/>
            </a:solidFill>
            <a:miter lim="800000"/>
            <a:headEnd/>
            <a:tailEnd/>
          </a:ln>
          <a:effectLst/>
        </p:spPr>
        <p:txBody>
          <a:bodyPr lIns="117564" tIns="58782" rIns="117564" bIns="58782"/>
          <a:lstStyle/>
          <a:p>
            <a:pPr defTabSz="1176338"/>
            <a:r>
              <a:rPr lang="de-DE"/>
              <a:t>Download reports with public access</a:t>
            </a:r>
          </a:p>
          <a:p>
            <a:pPr algn="ctr" defTabSz="1176338"/>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90213"/>
                                        </p:tgtEl>
                                        <p:attrNameLst>
                                          <p:attrName>style.visibility</p:attrName>
                                        </p:attrNameLst>
                                      </p:cBhvr>
                                      <p:to>
                                        <p:strVal val="visible"/>
                                      </p:to>
                                    </p:set>
                                    <p:anim calcmode="lin" valueType="num">
                                      <p:cBhvr additive="base">
                                        <p:cTn id="7" dur="500" fill="hold"/>
                                        <p:tgtEl>
                                          <p:spTgt spid="990213"/>
                                        </p:tgtEl>
                                        <p:attrNameLst>
                                          <p:attrName>ppt_x</p:attrName>
                                        </p:attrNameLst>
                                      </p:cBhvr>
                                      <p:tavLst>
                                        <p:tav tm="0">
                                          <p:val>
                                            <p:strVal val="#ppt_x"/>
                                          </p:val>
                                        </p:tav>
                                        <p:tav tm="100000">
                                          <p:val>
                                            <p:strVal val="#ppt_x"/>
                                          </p:val>
                                        </p:tav>
                                      </p:tavLst>
                                    </p:anim>
                                    <p:anim calcmode="lin" valueType="num">
                                      <p:cBhvr additive="base">
                                        <p:cTn id="8" dur="500" fill="hold"/>
                                        <p:tgtEl>
                                          <p:spTgt spid="9902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02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3"/>
          <p:cNvSpPr>
            <a:spLocks noGrp="1"/>
          </p:cNvSpPr>
          <p:nvPr>
            <p:ph type="ftr" sz="quarter" idx="10"/>
          </p:nvPr>
        </p:nvSpPr>
        <p:spPr/>
        <p:txBody>
          <a:bodyPr/>
          <a:lstStyle/>
          <a:p>
            <a:r>
              <a:rPr lang="de-DE" altLang="de-DE"/>
              <a:t> Dieter Schudoma</a:t>
            </a:r>
          </a:p>
        </p:txBody>
      </p:sp>
      <p:sp>
        <p:nvSpPr>
          <p:cNvPr id="993282" name="Rectangle 2"/>
          <p:cNvSpPr>
            <a:spLocks noGrp="1" noChangeArrowheads="1"/>
          </p:cNvSpPr>
          <p:nvPr>
            <p:ph type="title"/>
          </p:nvPr>
        </p:nvSpPr>
        <p:spPr/>
        <p:txBody>
          <a:bodyPr/>
          <a:lstStyle/>
          <a:p>
            <a:endParaRPr lang="de-DE"/>
          </a:p>
        </p:txBody>
      </p:sp>
      <p:sp>
        <p:nvSpPr>
          <p:cNvPr id="993283" name="Rectangle 3"/>
          <p:cNvSpPr>
            <a:spLocks noGrp="1" noChangeArrowheads="1"/>
          </p:cNvSpPr>
          <p:nvPr>
            <p:ph type="body" idx="1"/>
          </p:nvPr>
        </p:nvSpPr>
        <p:spPr/>
        <p:txBody>
          <a:bodyPr/>
          <a:lstStyle/>
          <a:p>
            <a:endParaRPr lang="de-DE"/>
          </a:p>
        </p:txBody>
      </p:sp>
      <p:pic>
        <p:nvPicPr>
          <p:cNvPr id="993284" name="Picture 4"/>
          <p:cNvPicPr>
            <a:picLocks noChangeAspect="1" noChangeArrowheads="1"/>
          </p:cNvPicPr>
          <p:nvPr/>
        </p:nvPicPr>
        <p:blipFill>
          <a:blip r:embed="rId2" cstate="print"/>
          <a:srcRect/>
          <a:stretch>
            <a:fillRect/>
          </a:stretch>
        </p:blipFill>
        <p:spPr bwMode="auto">
          <a:xfrm>
            <a:off x="0" y="0"/>
            <a:ext cx="11430000" cy="91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3"/>
          <p:cNvSpPr>
            <a:spLocks noGrp="1"/>
          </p:cNvSpPr>
          <p:nvPr>
            <p:ph type="ftr" sz="quarter" idx="10"/>
          </p:nvPr>
        </p:nvSpPr>
        <p:spPr/>
        <p:txBody>
          <a:bodyPr/>
          <a:lstStyle/>
          <a:p>
            <a:r>
              <a:rPr lang="de-DE" altLang="de-DE"/>
              <a:t> Dieter Schudoma</a:t>
            </a:r>
          </a:p>
        </p:txBody>
      </p:sp>
      <p:sp>
        <p:nvSpPr>
          <p:cNvPr id="994306" name="Rectangle 2"/>
          <p:cNvSpPr>
            <a:spLocks noGrp="1" noChangeArrowheads="1"/>
          </p:cNvSpPr>
          <p:nvPr>
            <p:ph type="title"/>
          </p:nvPr>
        </p:nvSpPr>
        <p:spPr/>
        <p:txBody>
          <a:bodyPr/>
          <a:lstStyle/>
          <a:p>
            <a:endParaRPr lang="de-DE"/>
          </a:p>
        </p:txBody>
      </p:sp>
      <p:sp>
        <p:nvSpPr>
          <p:cNvPr id="994307" name="Rectangle 3"/>
          <p:cNvSpPr>
            <a:spLocks noGrp="1" noChangeArrowheads="1"/>
          </p:cNvSpPr>
          <p:nvPr>
            <p:ph type="body" idx="1"/>
          </p:nvPr>
        </p:nvSpPr>
        <p:spPr/>
        <p:txBody>
          <a:bodyPr/>
          <a:lstStyle/>
          <a:p>
            <a:endParaRPr lang="de-DE"/>
          </a:p>
        </p:txBody>
      </p:sp>
      <p:pic>
        <p:nvPicPr>
          <p:cNvPr id="994309" name="Picture 5"/>
          <p:cNvPicPr>
            <a:picLocks noChangeAspect="1" noChangeArrowheads="1"/>
          </p:cNvPicPr>
          <p:nvPr/>
        </p:nvPicPr>
        <p:blipFill>
          <a:blip r:embed="rId2" cstate="print"/>
          <a:srcRect/>
          <a:stretch>
            <a:fillRect/>
          </a:stretch>
        </p:blipFill>
        <p:spPr bwMode="auto">
          <a:xfrm>
            <a:off x="0" y="0"/>
            <a:ext cx="11430000" cy="91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3"/>
          <p:cNvSpPr>
            <a:spLocks noGrp="1"/>
          </p:cNvSpPr>
          <p:nvPr>
            <p:ph type="ftr" sz="quarter" idx="10"/>
          </p:nvPr>
        </p:nvSpPr>
        <p:spPr/>
        <p:txBody>
          <a:bodyPr/>
          <a:lstStyle/>
          <a:p>
            <a:r>
              <a:rPr lang="de-DE" altLang="de-DE"/>
              <a:t> Dieter Schudoma</a:t>
            </a:r>
          </a:p>
        </p:txBody>
      </p:sp>
      <p:sp>
        <p:nvSpPr>
          <p:cNvPr id="992258" name="Rectangle 2"/>
          <p:cNvSpPr>
            <a:spLocks noGrp="1" noChangeArrowheads="1"/>
          </p:cNvSpPr>
          <p:nvPr>
            <p:ph type="title"/>
          </p:nvPr>
        </p:nvSpPr>
        <p:spPr/>
        <p:txBody>
          <a:bodyPr/>
          <a:lstStyle/>
          <a:p>
            <a:endParaRPr lang="de-DE"/>
          </a:p>
        </p:txBody>
      </p:sp>
      <p:sp>
        <p:nvSpPr>
          <p:cNvPr id="992259" name="Rectangle 3"/>
          <p:cNvSpPr>
            <a:spLocks noGrp="1" noChangeArrowheads="1"/>
          </p:cNvSpPr>
          <p:nvPr>
            <p:ph type="body" idx="1"/>
          </p:nvPr>
        </p:nvSpPr>
        <p:spPr/>
        <p:txBody>
          <a:bodyPr/>
          <a:lstStyle/>
          <a:p>
            <a:endParaRPr lang="de-DE"/>
          </a:p>
        </p:txBody>
      </p:sp>
      <p:pic>
        <p:nvPicPr>
          <p:cNvPr id="992260" name="Picture 4"/>
          <p:cNvPicPr>
            <a:picLocks noChangeAspect="1" noChangeArrowheads="1"/>
          </p:cNvPicPr>
          <p:nvPr/>
        </p:nvPicPr>
        <p:blipFill>
          <a:blip r:embed="rId2" cstate="print"/>
          <a:srcRect/>
          <a:stretch>
            <a:fillRect/>
          </a:stretch>
        </p:blipFill>
        <p:spPr bwMode="auto">
          <a:xfrm>
            <a:off x="0" y="0"/>
            <a:ext cx="11430000" cy="91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3"/>
          <p:cNvSpPr>
            <a:spLocks noGrp="1"/>
          </p:cNvSpPr>
          <p:nvPr>
            <p:ph type="ftr" sz="quarter" idx="10"/>
          </p:nvPr>
        </p:nvSpPr>
        <p:spPr/>
        <p:txBody>
          <a:bodyPr/>
          <a:lstStyle/>
          <a:p>
            <a:r>
              <a:rPr lang="de-DE" altLang="de-DE"/>
              <a:t> Dieter Schudoma</a:t>
            </a:r>
          </a:p>
        </p:txBody>
      </p:sp>
      <p:sp>
        <p:nvSpPr>
          <p:cNvPr id="991234" name="Rectangle 2"/>
          <p:cNvSpPr>
            <a:spLocks noGrp="1" noChangeArrowheads="1"/>
          </p:cNvSpPr>
          <p:nvPr>
            <p:ph type="title"/>
          </p:nvPr>
        </p:nvSpPr>
        <p:spPr/>
        <p:txBody>
          <a:bodyPr/>
          <a:lstStyle/>
          <a:p>
            <a:endParaRPr lang="de-DE"/>
          </a:p>
        </p:txBody>
      </p:sp>
      <p:sp>
        <p:nvSpPr>
          <p:cNvPr id="991235" name="Rectangle 3"/>
          <p:cNvSpPr>
            <a:spLocks noGrp="1" noChangeArrowheads="1"/>
          </p:cNvSpPr>
          <p:nvPr>
            <p:ph type="body" idx="1"/>
          </p:nvPr>
        </p:nvSpPr>
        <p:spPr/>
        <p:txBody>
          <a:bodyPr/>
          <a:lstStyle/>
          <a:p>
            <a:endParaRPr lang="de-DE"/>
          </a:p>
        </p:txBody>
      </p:sp>
      <p:pic>
        <p:nvPicPr>
          <p:cNvPr id="991236" name="Picture 4"/>
          <p:cNvPicPr>
            <a:picLocks noChangeAspect="1" noChangeArrowheads="1"/>
          </p:cNvPicPr>
          <p:nvPr/>
        </p:nvPicPr>
        <p:blipFill>
          <a:blip r:embed="rId2" cstate="print"/>
          <a:srcRect/>
          <a:stretch>
            <a:fillRect/>
          </a:stretch>
        </p:blipFill>
        <p:spPr bwMode="auto">
          <a:xfrm>
            <a:off x="0" y="0"/>
            <a:ext cx="11430000" cy="91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ußzeilenplatzhalter 4"/>
          <p:cNvSpPr>
            <a:spLocks noGrp="1"/>
          </p:cNvSpPr>
          <p:nvPr>
            <p:ph type="ftr" sz="quarter" idx="10"/>
          </p:nvPr>
        </p:nvSpPr>
        <p:spPr/>
        <p:txBody>
          <a:bodyPr/>
          <a:lstStyle/>
          <a:p>
            <a:r>
              <a:rPr lang="de-DE" altLang="de-DE"/>
              <a:t> Dieter Schudoma</a:t>
            </a:r>
          </a:p>
        </p:txBody>
      </p:sp>
      <p:sp>
        <p:nvSpPr>
          <p:cNvPr id="995330" name="Rectangle 2"/>
          <p:cNvSpPr>
            <a:spLocks noGrp="1" noChangeArrowheads="1"/>
          </p:cNvSpPr>
          <p:nvPr>
            <p:ph type="title"/>
          </p:nvPr>
        </p:nvSpPr>
        <p:spPr/>
        <p:txBody>
          <a:bodyPr/>
          <a:lstStyle/>
          <a:p>
            <a:r>
              <a:rPr lang="en-GB" sz="3200"/>
              <a:t>Which  elements do we need for the derivation of quality criteria?</a:t>
            </a:r>
            <a:endParaRPr lang="de-DE" sz="6000"/>
          </a:p>
        </p:txBody>
      </p:sp>
      <p:pic>
        <p:nvPicPr>
          <p:cNvPr id="995331" name="Picture 3" descr="j0299125"/>
          <p:cNvPicPr>
            <a:picLocks noGrp="1" noChangeAspect="1" noChangeArrowheads="1"/>
          </p:cNvPicPr>
          <p:nvPr>
            <p:ph sz="half" idx="2"/>
          </p:nvPr>
        </p:nvPicPr>
        <p:blipFill>
          <a:blip r:embed="rId3" cstate="print"/>
          <a:srcRect/>
          <a:stretch>
            <a:fillRect/>
          </a:stretch>
        </p:blipFill>
        <p:spPr>
          <a:xfrm>
            <a:off x="4275138" y="4284663"/>
            <a:ext cx="1100137" cy="1804987"/>
          </a:xfrm>
          <a:noFill/>
          <a:ln/>
        </p:spPr>
      </p:pic>
      <p:pic>
        <p:nvPicPr>
          <p:cNvPr id="995332" name="Picture 4" descr="MCj02812140000[1]"/>
          <p:cNvPicPr>
            <a:picLocks noChangeAspect="1" noChangeArrowheads="1"/>
          </p:cNvPicPr>
          <p:nvPr/>
        </p:nvPicPr>
        <p:blipFill>
          <a:blip r:embed="rId4" cstate="print"/>
          <a:srcRect/>
          <a:stretch>
            <a:fillRect/>
          </a:stretch>
        </p:blipFill>
        <p:spPr bwMode="auto">
          <a:xfrm>
            <a:off x="242888" y="2916238"/>
            <a:ext cx="2447925" cy="1716087"/>
          </a:xfrm>
          <a:prstGeom prst="rect">
            <a:avLst/>
          </a:prstGeom>
          <a:noFill/>
          <a:ln w="9525">
            <a:noFill/>
            <a:miter lim="800000"/>
            <a:headEnd/>
            <a:tailEnd/>
          </a:ln>
        </p:spPr>
      </p:pic>
      <p:pic>
        <p:nvPicPr>
          <p:cNvPr id="995333" name="Picture 5" descr="MCj02869390000[1]"/>
          <p:cNvPicPr>
            <a:picLocks noChangeAspect="1" noChangeArrowheads="1"/>
          </p:cNvPicPr>
          <p:nvPr/>
        </p:nvPicPr>
        <p:blipFill>
          <a:blip r:embed="rId5" cstate="print"/>
          <a:srcRect/>
          <a:stretch>
            <a:fillRect/>
          </a:stretch>
        </p:blipFill>
        <p:spPr bwMode="auto">
          <a:xfrm>
            <a:off x="6219825" y="6011863"/>
            <a:ext cx="2181225" cy="1866900"/>
          </a:xfrm>
          <a:prstGeom prst="rect">
            <a:avLst/>
          </a:prstGeom>
          <a:noFill/>
          <a:ln w="9525">
            <a:noFill/>
            <a:miter lim="800000"/>
            <a:headEnd/>
            <a:tailEnd/>
          </a:ln>
        </p:spPr>
      </p:pic>
      <p:pic>
        <p:nvPicPr>
          <p:cNvPr id="995334" name="Picture 6" descr="MCj03114260000[1]"/>
          <p:cNvPicPr>
            <a:picLocks noChangeAspect="1" noChangeArrowheads="1"/>
          </p:cNvPicPr>
          <p:nvPr/>
        </p:nvPicPr>
        <p:blipFill>
          <a:blip r:embed="rId6" cstate="print"/>
          <a:srcRect/>
          <a:stretch>
            <a:fillRect/>
          </a:stretch>
        </p:blipFill>
        <p:spPr bwMode="auto">
          <a:xfrm>
            <a:off x="3338513" y="2411413"/>
            <a:ext cx="936625" cy="719137"/>
          </a:xfrm>
          <a:prstGeom prst="rect">
            <a:avLst/>
          </a:prstGeom>
          <a:noFill/>
          <a:ln w="9525">
            <a:noFill/>
            <a:miter lim="800000"/>
            <a:headEnd/>
            <a:tailEnd/>
          </a:ln>
        </p:spPr>
      </p:pic>
      <p:pic>
        <p:nvPicPr>
          <p:cNvPr id="995335" name="Picture 7" descr="MCj02338360000[1]"/>
          <p:cNvPicPr>
            <a:picLocks noChangeAspect="1" noChangeArrowheads="1"/>
          </p:cNvPicPr>
          <p:nvPr/>
        </p:nvPicPr>
        <p:blipFill>
          <a:blip r:embed="rId7" cstate="print"/>
          <a:srcRect/>
          <a:stretch>
            <a:fillRect/>
          </a:stretch>
        </p:blipFill>
        <p:spPr bwMode="auto">
          <a:xfrm>
            <a:off x="314325" y="1763713"/>
            <a:ext cx="2447925" cy="1028700"/>
          </a:xfrm>
          <a:prstGeom prst="rect">
            <a:avLst/>
          </a:prstGeom>
          <a:noFill/>
          <a:ln w="9525">
            <a:noFill/>
            <a:miter lim="800000"/>
            <a:headEnd/>
            <a:tailEnd/>
          </a:ln>
        </p:spPr>
      </p:pic>
      <p:pic>
        <p:nvPicPr>
          <p:cNvPr id="995336" name="Picture 8" descr="MCj03317190000[1]"/>
          <p:cNvPicPr>
            <a:picLocks noChangeAspect="1" noChangeArrowheads="1"/>
          </p:cNvPicPr>
          <p:nvPr/>
        </p:nvPicPr>
        <p:blipFill>
          <a:blip r:embed="rId8" cstate="print"/>
          <a:srcRect/>
          <a:stretch>
            <a:fillRect/>
          </a:stretch>
        </p:blipFill>
        <p:spPr bwMode="auto">
          <a:xfrm>
            <a:off x="1538288" y="5795963"/>
            <a:ext cx="1447800" cy="1781175"/>
          </a:xfrm>
          <a:prstGeom prst="rect">
            <a:avLst/>
          </a:prstGeom>
          <a:noFill/>
          <a:ln w="9525">
            <a:noFill/>
            <a:miter lim="800000"/>
            <a:headEnd/>
            <a:tailEnd/>
          </a:ln>
        </p:spPr>
      </p:pic>
      <p:sp>
        <p:nvSpPr>
          <p:cNvPr id="995337" name="Rectangle 9"/>
          <p:cNvSpPr>
            <a:spLocks noChangeArrowheads="1"/>
          </p:cNvSpPr>
          <p:nvPr/>
        </p:nvSpPr>
        <p:spPr bwMode="auto">
          <a:xfrm>
            <a:off x="3482975" y="3563938"/>
            <a:ext cx="2879725" cy="392112"/>
          </a:xfrm>
          <a:prstGeom prst="rect">
            <a:avLst/>
          </a:prstGeom>
          <a:noFill/>
          <a:ln w="9525">
            <a:noFill/>
            <a:miter lim="800000"/>
            <a:headEnd/>
            <a:tailEnd/>
          </a:ln>
          <a:effectLst/>
        </p:spPr>
        <p:txBody>
          <a:bodyPr lIns="117564" tIns="58782" rIns="117564" bIns="58782">
            <a:spAutoFit/>
          </a:bodyPr>
          <a:lstStyle/>
          <a:p>
            <a:pPr defTabSz="1176338"/>
            <a:r>
              <a:rPr lang="en-GB" sz="2000"/>
              <a:t>Protocol for derivation</a:t>
            </a:r>
          </a:p>
        </p:txBody>
      </p:sp>
      <p:sp>
        <p:nvSpPr>
          <p:cNvPr id="995338" name="Rectangle 10"/>
          <p:cNvSpPr>
            <a:spLocks noChangeArrowheads="1"/>
          </p:cNvSpPr>
          <p:nvPr/>
        </p:nvSpPr>
        <p:spPr bwMode="auto">
          <a:xfrm>
            <a:off x="3051175" y="1908175"/>
            <a:ext cx="2016125" cy="360363"/>
          </a:xfrm>
          <a:prstGeom prst="rect">
            <a:avLst/>
          </a:prstGeom>
          <a:noFill/>
          <a:ln w="9525">
            <a:noFill/>
            <a:miter lim="800000"/>
            <a:headEnd/>
            <a:tailEnd/>
          </a:ln>
          <a:effectLst/>
        </p:spPr>
        <p:txBody>
          <a:bodyPr lIns="117564" tIns="58782" rIns="117564" bIns="58782">
            <a:spAutoFit/>
          </a:bodyPr>
          <a:lstStyle/>
          <a:p>
            <a:pPr defTabSz="1176338">
              <a:lnSpc>
                <a:spcPct val="80000"/>
              </a:lnSpc>
              <a:spcAft>
                <a:spcPct val="25000"/>
              </a:spcAft>
              <a:buSzPct val="80000"/>
            </a:pPr>
            <a:r>
              <a:rPr lang="de-DE" sz="2000"/>
              <a:t>Effect data</a:t>
            </a:r>
          </a:p>
        </p:txBody>
      </p:sp>
      <p:sp>
        <p:nvSpPr>
          <p:cNvPr id="995339" name="Rectangle 11"/>
          <p:cNvSpPr>
            <a:spLocks noChangeArrowheads="1"/>
          </p:cNvSpPr>
          <p:nvPr/>
        </p:nvSpPr>
        <p:spPr bwMode="auto">
          <a:xfrm>
            <a:off x="746125" y="5003800"/>
            <a:ext cx="1420813" cy="361950"/>
          </a:xfrm>
          <a:prstGeom prst="rect">
            <a:avLst/>
          </a:prstGeom>
          <a:noFill/>
          <a:ln w="9525">
            <a:noFill/>
            <a:miter lim="800000"/>
            <a:headEnd/>
            <a:tailEnd/>
          </a:ln>
          <a:effectLst/>
        </p:spPr>
        <p:txBody>
          <a:bodyPr wrap="none" lIns="117564" tIns="58782" rIns="117564" bIns="58782">
            <a:spAutoFit/>
          </a:bodyPr>
          <a:lstStyle/>
          <a:p>
            <a:pPr defTabSz="1176338">
              <a:lnSpc>
                <a:spcPct val="80000"/>
              </a:lnSpc>
              <a:spcAft>
                <a:spcPct val="25000"/>
              </a:spcAft>
              <a:buSzPct val="80000"/>
            </a:pPr>
            <a:r>
              <a:rPr lang="de-DE" sz="2000"/>
              <a:t>Objectives</a:t>
            </a:r>
          </a:p>
        </p:txBody>
      </p:sp>
      <p:grpSp>
        <p:nvGrpSpPr>
          <p:cNvPr id="995340" name="Group 12"/>
          <p:cNvGrpSpPr>
            <a:grpSpLocks/>
          </p:cNvGrpSpPr>
          <p:nvPr/>
        </p:nvGrpSpPr>
        <p:grpSpPr bwMode="auto">
          <a:xfrm>
            <a:off x="6794500" y="1835150"/>
            <a:ext cx="4322763" cy="3357563"/>
            <a:chOff x="4280" y="1156"/>
            <a:chExt cx="2723" cy="2115"/>
          </a:xfrm>
        </p:grpSpPr>
        <p:pic>
          <p:nvPicPr>
            <p:cNvPr id="995341" name="Picture 13" descr="MCj03196460000[1]"/>
            <p:cNvPicPr>
              <a:picLocks noChangeAspect="1" noChangeArrowheads="1"/>
            </p:cNvPicPr>
            <p:nvPr/>
          </p:nvPicPr>
          <p:blipFill>
            <a:blip r:embed="rId9" cstate="print"/>
            <a:srcRect/>
            <a:stretch>
              <a:fillRect/>
            </a:stretch>
          </p:blipFill>
          <p:spPr bwMode="auto">
            <a:xfrm>
              <a:off x="4280" y="1156"/>
              <a:ext cx="1140" cy="942"/>
            </a:xfrm>
            <a:prstGeom prst="rect">
              <a:avLst/>
            </a:prstGeom>
            <a:noFill/>
            <a:ln w="9525">
              <a:noFill/>
              <a:miter lim="800000"/>
              <a:headEnd/>
              <a:tailEnd/>
            </a:ln>
          </p:spPr>
        </p:pic>
        <p:pic>
          <p:nvPicPr>
            <p:cNvPr id="995342" name="Picture 14" descr="MCj03223530000[1]"/>
            <p:cNvPicPr>
              <a:picLocks noChangeAspect="1" noChangeArrowheads="1"/>
            </p:cNvPicPr>
            <p:nvPr/>
          </p:nvPicPr>
          <p:blipFill>
            <a:blip r:embed="rId10" cstate="print"/>
            <a:srcRect/>
            <a:stretch>
              <a:fillRect/>
            </a:stretch>
          </p:blipFill>
          <p:spPr bwMode="auto">
            <a:xfrm>
              <a:off x="5233" y="2064"/>
              <a:ext cx="1406" cy="1207"/>
            </a:xfrm>
            <a:prstGeom prst="rect">
              <a:avLst/>
            </a:prstGeom>
            <a:noFill/>
            <a:ln w="9525">
              <a:noFill/>
              <a:miter lim="800000"/>
              <a:headEnd/>
              <a:tailEnd/>
            </a:ln>
          </p:spPr>
        </p:pic>
        <p:sp>
          <p:nvSpPr>
            <p:cNvPr id="995343" name="Rectangle 15"/>
            <p:cNvSpPr>
              <a:spLocks noChangeArrowheads="1"/>
            </p:cNvSpPr>
            <p:nvPr/>
          </p:nvSpPr>
          <p:spPr bwMode="auto">
            <a:xfrm>
              <a:off x="5687" y="1247"/>
              <a:ext cx="1316" cy="689"/>
            </a:xfrm>
            <a:prstGeom prst="rect">
              <a:avLst/>
            </a:prstGeom>
            <a:noFill/>
            <a:ln w="9525">
              <a:noFill/>
              <a:miter lim="800000"/>
              <a:headEnd/>
              <a:tailEnd/>
            </a:ln>
            <a:effectLst/>
          </p:spPr>
          <p:txBody>
            <a:bodyPr lIns="117564" tIns="58782" rIns="117564" bIns="58782">
              <a:spAutoFit/>
            </a:bodyPr>
            <a:lstStyle/>
            <a:p>
              <a:pPr defTabSz="1176338"/>
              <a:r>
                <a:rPr lang="en-US" sz="2000"/>
                <a:t>Library </a:t>
              </a:r>
            </a:p>
            <a:p>
              <a:pPr defTabSz="1176338"/>
              <a:r>
                <a:rPr lang="en-US" sz="2000"/>
                <a:t>Data bases</a:t>
              </a:r>
            </a:p>
            <a:p>
              <a:pPr defTabSz="1176338"/>
              <a:r>
                <a:rPr lang="en-US" sz="2000"/>
                <a:t>Internet</a:t>
              </a:r>
              <a:endParaRPr lang="de-DE" sz="2000"/>
            </a:p>
          </p:txBody>
        </p:sp>
      </p:grpSp>
      <p:sp>
        <p:nvSpPr>
          <p:cNvPr id="995344" name="Rectangle 16"/>
          <p:cNvSpPr>
            <a:spLocks noChangeArrowheads="1"/>
          </p:cNvSpPr>
          <p:nvPr/>
        </p:nvSpPr>
        <p:spPr bwMode="auto">
          <a:xfrm>
            <a:off x="6002338" y="5292725"/>
            <a:ext cx="1943100" cy="727075"/>
          </a:xfrm>
          <a:prstGeom prst="rect">
            <a:avLst/>
          </a:prstGeom>
          <a:noFill/>
          <a:ln w="9525">
            <a:noFill/>
            <a:miter lim="800000"/>
            <a:headEnd/>
            <a:tailEnd/>
          </a:ln>
          <a:effectLst/>
        </p:spPr>
        <p:txBody>
          <a:bodyPr lIns="117564" tIns="58782" rIns="117564" bIns="58782">
            <a:spAutoFit/>
          </a:bodyPr>
          <a:lstStyle/>
          <a:p>
            <a:pPr defTabSz="1176338">
              <a:lnSpc>
                <a:spcPct val="100000"/>
              </a:lnSpc>
              <a:spcAft>
                <a:spcPct val="25000"/>
              </a:spcAft>
              <a:buSzPct val="80000"/>
            </a:pPr>
            <a:r>
              <a:rPr lang="en-GB" sz="2000"/>
              <a:t>Derivation </a:t>
            </a:r>
            <a:br>
              <a:rPr lang="en-GB" sz="2000"/>
            </a:br>
            <a:r>
              <a:rPr lang="en-GB" sz="2000"/>
              <a:t>and Control</a:t>
            </a:r>
          </a:p>
        </p:txBody>
      </p:sp>
      <p:sp>
        <p:nvSpPr>
          <p:cNvPr id="995345" name="Rectangle 17"/>
          <p:cNvSpPr>
            <a:spLocks noChangeArrowheads="1"/>
          </p:cNvSpPr>
          <p:nvPr/>
        </p:nvSpPr>
        <p:spPr bwMode="auto">
          <a:xfrm>
            <a:off x="8883650" y="6227763"/>
            <a:ext cx="2089150" cy="666750"/>
          </a:xfrm>
          <a:prstGeom prst="rect">
            <a:avLst/>
          </a:prstGeom>
          <a:noFill/>
          <a:ln w="9525">
            <a:noFill/>
            <a:miter lim="800000"/>
            <a:headEnd/>
            <a:tailEnd/>
          </a:ln>
          <a:effectLst/>
        </p:spPr>
        <p:txBody>
          <a:bodyPr lIns="117564" tIns="58782" rIns="117564" bIns="58782">
            <a:spAutoFit/>
          </a:bodyPr>
          <a:lstStyle/>
          <a:p>
            <a:pPr defTabSz="1176338"/>
            <a:r>
              <a:rPr lang="de-DE" sz="2000"/>
              <a:t>Information of the public</a:t>
            </a:r>
          </a:p>
        </p:txBody>
      </p:sp>
      <p:sp>
        <p:nvSpPr>
          <p:cNvPr id="995346" name="AutoShape 18"/>
          <p:cNvSpPr>
            <a:spLocks noChangeArrowheads="1"/>
          </p:cNvSpPr>
          <p:nvPr/>
        </p:nvSpPr>
        <p:spPr bwMode="auto">
          <a:xfrm>
            <a:off x="9459913" y="5508625"/>
            <a:ext cx="503237" cy="576263"/>
          </a:xfrm>
          <a:prstGeom prst="upArrow">
            <a:avLst>
              <a:gd name="adj1" fmla="val 50000"/>
              <a:gd name="adj2" fmla="val 28628"/>
            </a:avLst>
          </a:prstGeom>
          <a:noFill/>
          <a:ln w="9525">
            <a:solidFill>
              <a:schemeClr val="tx1"/>
            </a:solidFill>
            <a:miter lim="800000"/>
            <a:headEnd/>
            <a:tailEnd/>
          </a:ln>
          <a:effectLst/>
        </p:spPr>
        <p:txBody>
          <a:bodyPr wrap="none" lIns="117564" tIns="58782" rIns="117564" bIns="58782" anchor="ctr"/>
          <a:lstStyle/>
          <a:p>
            <a:endParaRPr lang="de-DE"/>
          </a:p>
        </p:txBody>
      </p:sp>
      <p:sp>
        <p:nvSpPr>
          <p:cNvPr id="995347" name="AutoShape 19"/>
          <p:cNvSpPr>
            <a:spLocks noChangeArrowheads="1"/>
          </p:cNvSpPr>
          <p:nvPr/>
        </p:nvSpPr>
        <p:spPr bwMode="auto">
          <a:xfrm rot="5400000">
            <a:off x="5463381" y="2304257"/>
            <a:ext cx="503237" cy="863600"/>
          </a:xfrm>
          <a:prstGeom prst="upArrow">
            <a:avLst>
              <a:gd name="adj1" fmla="val 50000"/>
              <a:gd name="adj2" fmla="val 42902"/>
            </a:avLst>
          </a:prstGeom>
          <a:noFill/>
          <a:ln w="9525">
            <a:solidFill>
              <a:schemeClr val="tx1"/>
            </a:solidFill>
            <a:miter lim="800000"/>
            <a:headEnd/>
            <a:tailEnd/>
          </a:ln>
          <a:effectLst/>
        </p:spPr>
        <p:txBody>
          <a:bodyPr wrap="none" lIns="117564" tIns="58782" rIns="117564" bIns="58782" anchor="ctr"/>
          <a:lstStyle/>
          <a:p>
            <a:endParaRPr lang="de-DE"/>
          </a:p>
        </p:txBody>
      </p:sp>
      <p:sp>
        <p:nvSpPr>
          <p:cNvPr id="995348" name="AutoShape 20"/>
          <p:cNvSpPr>
            <a:spLocks noChangeArrowheads="1"/>
          </p:cNvSpPr>
          <p:nvPr/>
        </p:nvSpPr>
        <p:spPr bwMode="auto">
          <a:xfrm rot="57372231">
            <a:off x="6974681" y="4104482"/>
            <a:ext cx="503237" cy="863600"/>
          </a:xfrm>
          <a:prstGeom prst="upArrow">
            <a:avLst>
              <a:gd name="adj1" fmla="val 50000"/>
              <a:gd name="adj2" fmla="val 42902"/>
            </a:avLst>
          </a:prstGeom>
          <a:noFill/>
          <a:ln w="9525">
            <a:solidFill>
              <a:schemeClr val="tx1"/>
            </a:solidFill>
            <a:miter lim="800000"/>
            <a:headEnd/>
            <a:tailEnd/>
          </a:ln>
          <a:effectLst/>
        </p:spPr>
        <p:txBody>
          <a:bodyPr wrap="none" lIns="117564" tIns="58782" rIns="117564" bIns="58782" anchor="ctr"/>
          <a:lstStyle/>
          <a:p>
            <a:endParaRPr lang="de-D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altLang="de-DE"/>
              <a:t> Dieter Schudoma</a:t>
            </a:r>
          </a:p>
        </p:txBody>
      </p:sp>
      <p:sp>
        <p:nvSpPr>
          <p:cNvPr id="928770" name="Rectangle 2"/>
          <p:cNvSpPr>
            <a:spLocks noGrp="1" noChangeArrowheads="1"/>
          </p:cNvSpPr>
          <p:nvPr>
            <p:ph type="title"/>
          </p:nvPr>
        </p:nvSpPr>
        <p:spPr/>
        <p:txBody>
          <a:bodyPr/>
          <a:lstStyle/>
          <a:p>
            <a:r>
              <a:rPr lang="de-DE"/>
              <a:t>Introduction</a:t>
            </a:r>
          </a:p>
        </p:txBody>
      </p:sp>
      <p:sp>
        <p:nvSpPr>
          <p:cNvPr id="928771" name="Rectangle 3"/>
          <p:cNvSpPr>
            <a:spLocks noGrp="1" noChangeArrowheads="1"/>
          </p:cNvSpPr>
          <p:nvPr>
            <p:ph type="body" idx="1"/>
          </p:nvPr>
        </p:nvSpPr>
        <p:spPr/>
        <p:txBody>
          <a:bodyPr/>
          <a:lstStyle/>
          <a:p>
            <a:pPr>
              <a:buFont typeface="Wingdings" pitchFamily="2" charset="2"/>
              <a:buChar char="Ø"/>
            </a:pPr>
            <a:r>
              <a:rPr lang="en-US" dirty="0"/>
              <a:t>ETOX is a information system, that includes effect data, quality criteria for chemicals for the media water, soil and biota.</a:t>
            </a:r>
          </a:p>
          <a:p>
            <a:pPr>
              <a:buFont typeface="Wingdings" pitchFamily="2" charset="2"/>
              <a:buChar char="Ø"/>
            </a:pPr>
            <a:r>
              <a:rPr lang="en-US" dirty="0"/>
              <a:t>ETOX is used in the derivation process of German </a:t>
            </a:r>
            <a:r>
              <a:rPr lang="en-US" dirty="0" smtClean="0"/>
              <a:t>water quality </a:t>
            </a:r>
            <a:r>
              <a:rPr lang="en-US" dirty="0"/>
              <a:t>criteria.</a:t>
            </a:r>
          </a:p>
          <a:p>
            <a:pPr>
              <a:buFont typeface="Wingdings" pitchFamily="2" charset="2"/>
              <a:buChar char="Ø"/>
            </a:pPr>
            <a:r>
              <a:rPr lang="en-US" dirty="0"/>
              <a:t>To develop quality criteria for priority substances according to European Water </a:t>
            </a:r>
            <a:r>
              <a:rPr lang="en-US" dirty="0" smtClean="0"/>
              <a:t>Frame Directive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altLang="de-DE"/>
              <a:t> Dieter Schudoma</a:t>
            </a:r>
          </a:p>
        </p:txBody>
      </p:sp>
      <p:sp>
        <p:nvSpPr>
          <p:cNvPr id="944130" name="Rectangle 2"/>
          <p:cNvSpPr>
            <a:spLocks noGrp="1" noChangeArrowheads="1"/>
          </p:cNvSpPr>
          <p:nvPr>
            <p:ph type="title"/>
          </p:nvPr>
        </p:nvSpPr>
        <p:spPr/>
        <p:txBody>
          <a:bodyPr/>
          <a:lstStyle/>
          <a:p>
            <a:r>
              <a:rPr lang="en-GB" sz="4400"/>
              <a:t>Information System - ETOX</a:t>
            </a:r>
            <a:endParaRPr lang="de-DE" sz="4400"/>
          </a:p>
        </p:txBody>
      </p:sp>
      <p:sp>
        <p:nvSpPr>
          <p:cNvPr id="944131" name="Rectangle 3"/>
          <p:cNvSpPr>
            <a:spLocks noGrp="1" noChangeArrowheads="1"/>
          </p:cNvSpPr>
          <p:nvPr>
            <p:ph type="body" idx="1"/>
          </p:nvPr>
        </p:nvSpPr>
        <p:spPr/>
        <p:txBody>
          <a:bodyPr/>
          <a:lstStyle/>
          <a:p>
            <a:r>
              <a:rPr lang="en-GB" sz="3200" b="1"/>
              <a:t>Developement Goals</a:t>
            </a:r>
          </a:p>
          <a:p>
            <a:pPr>
              <a:buFont typeface="Wingdings" pitchFamily="2" charset="2"/>
              <a:buChar char="Ø"/>
            </a:pPr>
            <a:r>
              <a:rPr lang="en-GB"/>
              <a:t>Online Data Retrieval and Input</a:t>
            </a:r>
          </a:p>
          <a:p>
            <a:pPr>
              <a:buFont typeface="Wingdings" pitchFamily="2" charset="2"/>
              <a:buChar char="Ø"/>
            </a:pPr>
            <a:r>
              <a:rPr lang="en-GB"/>
              <a:t>Bilingual Web Page (German – English)</a:t>
            </a:r>
          </a:p>
          <a:p>
            <a:pPr>
              <a:buFont typeface="Wingdings" pitchFamily="2" charset="2"/>
              <a:buChar char="Ø"/>
            </a:pPr>
            <a:r>
              <a:rPr lang="en-GB"/>
              <a:t>Data input organised in projects</a:t>
            </a:r>
          </a:p>
          <a:p>
            <a:pPr>
              <a:buFont typeface="Wingdings" pitchFamily="2" charset="2"/>
              <a:buChar char="Ø"/>
            </a:pPr>
            <a:r>
              <a:rPr lang="en-GB"/>
              <a:t>Data exchange between authorities and research institutes</a:t>
            </a:r>
          </a:p>
          <a:p>
            <a:pPr>
              <a:buFont typeface="Wingdings" pitchFamily="2" charset="2"/>
              <a:buChar char="Ø"/>
            </a:pPr>
            <a:r>
              <a:rPr lang="en-GB"/>
              <a:t>Exchange of information between authorities and public</a:t>
            </a:r>
          </a:p>
          <a:p>
            <a:endParaRPr lang="en-GB"/>
          </a:p>
          <a:p>
            <a:endParaRPr lang="de-DE"/>
          </a:p>
          <a:p>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ußzeilenplatzhalter 3"/>
          <p:cNvSpPr>
            <a:spLocks noGrp="1"/>
          </p:cNvSpPr>
          <p:nvPr>
            <p:ph type="ftr" sz="quarter" idx="10"/>
          </p:nvPr>
        </p:nvSpPr>
        <p:spPr/>
        <p:txBody>
          <a:bodyPr/>
          <a:lstStyle/>
          <a:p>
            <a:r>
              <a:rPr lang="de-DE" altLang="de-DE"/>
              <a:t> Dieter Schudoma</a:t>
            </a:r>
          </a:p>
        </p:txBody>
      </p:sp>
      <p:sp>
        <p:nvSpPr>
          <p:cNvPr id="979970" name="Rectangle 2"/>
          <p:cNvSpPr>
            <a:spLocks noGrp="1" noChangeArrowheads="1"/>
          </p:cNvSpPr>
          <p:nvPr>
            <p:ph type="title"/>
          </p:nvPr>
        </p:nvSpPr>
        <p:spPr/>
        <p:txBody>
          <a:bodyPr/>
          <a:lstStyle/>
          <a:p>
            <a:r>
              <a:rPr lang="de-DE"/>
              <a:t>Data Input Projects</a:t>
            </a:r>
          </a:p>
        </p:txBody>
      </p:sp>
      <p:sp>
        <p:nvSpPr>
          <p:cNvPr id="979971" name="Rectangle 3"/>
          <p:cNvSpPr>
            <a:spLocks noGrp="1" noChangeArrowheads="1"/>
          </p:cNvSpPr>
          <p:nvPr>
            <p:ph type="body" idx="1"/>
          </p:nvPr>
        </p:nvSpPr>
        <p:spPr>
          <a:xfrm>
            <a:off x="703263" y="1993900"/>
            <a:ext cx="9906000" cy="5867400"/>
          </a:xfrm>
        </p:spPr>
        <p:txBody>
          <a:bodyPr/>
          <a:lstStyle/>
          <a:p>
            <a:r>
              <a:rPr lang="de-DE"/>
              <a:t>Ongoing Projects</a:t>
            </a:r>
          </a:p>
        </p:txBody>
      </p:sp>
      <p:sp>
        <p:nvSpPr>
          <p:cNvPr id="979973" name="AutoShape 5"/>
          <p:cNvSpPr>
            <a:spLocks noChangeArrowheads="1"/>
          </p:cNvSpPr>
          <p:nvPr/>
        </p:nvSpPr>
        <p:spPr bwMode="auto">
          <a:xfrm>
            <a:off x="4340225" y="4035425"/>
            <a:ext cx="1784350" cy="2830513"/>
          </a:xfrm>
          <a:prstGeom prst="can">
            <a:avLst>
              <a:gd name="adj" fmla="val 39657"/>
            </a:avLst>
          </a:prstGeom>
          <a:noFill/>
          <a:ln w="9525">
            <a:solidFill>
              <a:schemeClr val="tx1"/>
            </a:solidFill>
            <a:round/>
            <a:headEnd/>
            <a:tailEnd/>
          </a:ln>
          <a:effectLst/>
        </p:spPr>
        <p:txBody>
          <a:bodyPr wrap="none" lIns="117564" tIns="58782" rIns="117564" bIns="58782" anchor="ctr"/>
          <a:lstStyle/>
          <a:p>
            <a:endParaRPr lang="de-DE"/>
          </a:p>
        </p:txBody>
      </p:sp>
      <p:sp>
        <p:nvSpPr>
          <p:cNvPr id="979974" name="AutoShape 6"/>
          <p:cNvSpPr>
            <a:spLocks/>
          </p:cNvSpPr>
          <p:nvPr/>
        </p:nvSpPr>
        <p:spPr bwMode="auto">
          <a:xfrm>
            <a:off x="7754938" y="3923928"/>
            <a:ext cx="2671762" cy="864095"/>
          </a:xfrm>
          <a:prstGeom prst="borderCallout2">
            <a:avLst>
              <a:gd name="adj1" fmla="val 45065"/>
              <a:gd name="adj2" fmla="val -136"/>
              <a:gd name="adj3" fmla="val 71266"/>
              <a:gd name="adj4" fmla="val -25992"/>
              <a:gd name="adj5" fmla="val 153375"/>
              <a:gd name="adj6" fmla="val -62093"/>
            </a:avLst>
          </a:prstGeom>
          <a:noFill/>
          <a:ln w="9525">
            <a:solidFill>
              <a:schemeClr val="tx1"/>
            </a:solidFill>
            <a:miter lim="800000"/>
            <a:headEnd/>
            <a:tailEnd/>
          </a:ln>
          <a:effectLst/>
        </p:spPr>
        <p:txBody>
          <a:bodyPr lIns="117564" tIns="58782" rIns="117564" bIns="58782"/>
          <a:lstStyle/>
          <a:p>
            <a:pPr algn="ctr" defTabSz="1176338"/>
            <a:r>
              <a:rPr lang="de-DE" sz="2400" dirty="0" smtClean="0"/>
              <a:t>LAWA-Projects</a:t>
            </a:r>
            <a:endParaRPr lang="de-DE" sz="2400" dirty="0"/>
          </a:p>
          <a:p>
            <a:pPr algn="ctr" defTabSz="1176338"/>
            <a:r>
              <a:rPr lang="de-DE" sz="1800" dirty="0" smtClean="0"/>
              <a:t> </a:t>
            </a:r>
            <a:r>
              <a:rPr lang="de-DE" sz="2400" dirty="0" smtClean="0"/>
              <a:t> </a:t>
            </a:r>
            <a:endParaRPr lang="de-DE" sz="2400" dirty="0"/>
          </a:p>
        </p:txBody>
      </p:sp>
      <p:sp>
        <p:nvSpPr>
          <p:cNvPr id="979975" name="AutoShape 7"/>
          <p:cNvSpPr>
            <a:spLocks/>
          </p:cNvSpPr>
          <p:nvPr/>
        </p:nvSpPr>
        <p:spPr bwMode="auto">
          <a:xfrm>
            <a:off x="579438" y="6372225"/>
            <a:ext cx="3001962" cy="1204913"/>
          </a:xfrm>
          <a:prstGeom prst="accentBorderCallout2">
            <a:avLst>
              <a:gd name="adj1" fmla="val 9486"/>
              <a:gd name="adj2" fmla="val 102537"/>
              <a:gd name="adj3" fmla="val 9486"/>
              <a:gd name="adj4" fmla="val 113963"/>
              <a:gd name="adj5" fmla="val -31356"/>
              <a:gd name="adj6" fmla="val 125755"/>
            </a:avLst>
          </a:prstGeom>
          <a:noFill/>
          <a:ln w="9525">
            <a:solidFill>
              <a:schemeClr val="tx1"/>
            </a:solidFill>
            <a:miter lim="800000"/>
            <a:headEnd/>
            <a:tailEnd/>
          </a:ln>
          <a:effectLst/>
        </p:spPr>
        <p:txBody>
          <a:bodyPr lIns="117564" tIns="58782" rIns="117564" bIns="58782"/>
          <a:lstStyle/>
          <a:p>
            <a:pPr algn="ctr" defTabSz="1176338"/>
            <a:r>
              <a:rPr lang="de-DE" sz="2400"/>
              <a:t>Umweltbundesamt</a:t>
            </a:r>
          </a:p>
          <a:p>
            <a:pPr algn="ctr" defTabSz="1176338"/>
            <a:r>
              <a:rPr lang="de-DE" sz="2400"/>
              <a:t>Import GSBL-public</a:t>
            </a:r>
          </a:p>
        </p:txBody>
      </p:sp>
      <p:sp>
        <p:nvSpPr>
          <p:cNvPr id="979977" name="AutoShape 9"/>
          <p:cNvSpPr>
            <a:spLocks/>
          </p:cNvSpPr>
          <p:nvPr/>
        </p:nvSpPr>
        <p:spPr bwMode="auto">
          <a:xfrm>
            <a:off x="603250" y="3206750"/>
            <a:ext cx="3105150" cy="1001713"/>
          </a:xfrm>
          <a:prstGeom prst="borderCallout2">
            <a:avLst>
              <a:gd name="adj1" fmla="val 11412"/>
              <a:gd name="adj2" fmla="val 102454"/>
              <a:gd name="adj3" fmla="val 11412"/>
              <a:gd name="adj4" fmla="val 111194"/>
              <a:gd name="adj5" fmla="val 169412"/>
              <a:gd name="adj6" fmla="val 120194"/>
            </a:avLst>
          </a:prstGeom>
          <a:noFill/>
          <a:ln w="9525">
            <a:solidFill>
              <a:schemeClr val="tx1"/>
            </a:solidFill>
            <a:miter lim="800000"/>
            <a:headEnd/>
            <a:tailEnd/>
          </a:ln>
          <a:effectLst/>
        </p:spPr>
        <p:txBody>
          <a:bodyPr lIns="117564" tIns="58782" rIns="117564" bIns="58782"/>
          <a:lstStyle/>
          <a:p>
            <a:pPr algn="ctr" defTabSz="1176338"/>
            <a:r>
              <a:rPr lang="en-US" sz="2400"/>
              <a:t>Umweltbundesamt</a:t>
            </a:r>
          </a:p>
          <a:p>
            <a:pPr algn="ctr" defTabSz="1176338"/>
            <a:r>
              <a:rPr lang="en-US" sz="1800"/>
              <a:t>Up date, German Quality Targets and Effect Data</a:t>
            </a:r>
            <a:endParaRPr lang="de-DE" sz="1800"/>
          </a:p>
        </p:txBody>
      </p:sp>
      <p:sp>
        <p:nvSpPr>
          <p:cNvPr id="979978" name="Text Box 10"/>
          <p:cNvSpPr txBox="1">
            <a:spLocks noChangeArrowheads="1"/>
          </p:cNvSpPr>
          <p:nvPr/>
        </p:nvSpPr>
        <p:spPr bwMode="auto">
          <a:xfrm>
            <a:off x="4543425" y="5167313"/>
            <a:ext cx="1479550" cy="1100137"/>
          </a:xfrm>
          <a:prstGeom prst="rect">
            <a:avLst/>
          </a:prstGeom>
          <a:noFill/>
          <a:ln w="9525">
            <a:noFill/>
            <a:miter lim="800000"/>
            <a:headEnd/>
            <a:tailEnd/>
          </a:ln>
          <a:effectLst/>
        </p:spPr>
        <p:txBody>
          <a:bodyPr lIns="117564" tIns="58782" rIns="117564" bIns="58782">
            <a:spAutoFit/>
          </a:bodyPr>
          <a:lstStyle/>
          <a:p>
            <a:pPr defTabSz="1176338">
              <a:spcBef>
                <a:spcPct val="50000"/>
              </a:spcBef>
            </a:pPr>
            <a:r>
              <a:rPr lang="de-DE"/>
              <a:t>Data</a:t>
            </a:r>
          </a:p>
          <a:p>
            <a:pPr defTabSz="1176338">
              <a:spcBef>
                <a:spcPct val="50000"/>
              </a:spcBef>
            </a:pPr>
            <a:r>
              <a:rPr lang="de-DE"/>
              <a:t>Pool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altLang="de-DE"/>
              <a:t> Dieter Schudoma</a:t>
            </a:r>
          </a:p>
        </p:txBody>
      </p:sp>
      <p:sp>
        <p:nvSpPr>
          <p:cNvPr id="978946" name="Rectangle 2"/>
          <p:cNvSpPr>
            <a:spLocks noGrp="1" noChangeArrowheads="1"/>
          </p:cNvSpPr>
          <p:nvPr>
            <p:ph type="title"/>
          </p:nvPr>
        </p:nvSpPr>
        <p:spPr/>
        <p:txBody>
          <a:bodyPr/>
          <a:lstStyle/>
          <a:p>
            <a:r>
              <a:rPr lang="de-DE" sz="4800" b="0" dirty="0"/>
              <a:t>Data Status </a:t>
            </a:r>
            <a:r>
              <a:rPr lang="de-DE" sz="4800" b="0" dirty="0" err="1"/>
              <a:t>and</a:t>
            </a:r>
            <a:r>
              <a:rPr lang="de-DE" sz="4800" b="0" dirty="0"/>
              <a:t> Release </a:t>
            </a:r>
            <a:r>
              <a:rPr lang="de-DE" sz="4800" b="0" dirty="0" err="1"/>
              <a:t>Process</a:t>
            </a:r>
            <a:endParaRPr lang="de-DE" sz="4800" b="0" dirty="0"/>
          </a:p>
        </p:txBody>
      </p:sp>
      <p:sp>
        <p:nvSpPr>
          <p:cNvPr id="978947" name="Rectangle 3"/>
          <p:cNvSpPr>
            <a:spLocks noGrp="1" noChangeArrowheads="1"/>
          </p:cNvSpPr>
          <p:nvPr>
            <p:ph type="body" idx="1"/>
          </p:nvPr>
        </p:nvSpPr>
        <p:spPr/>
        <p:txBody>
          <a:bodyPr/>
          <a:lstStyle/>
          <a:p>
            <a:r>
              <a:rPr lang="de-DE" b="1"/>
              <a:t>Project:</a:t>
            </a:r>
            <a:r>
              <a:rPr lang="de-DE"/>
              <a:t> </a:t>
            </a:r>
            <a:r>
              <a:rPr lang="en-US"/>
              <a:t>The record has not yet been released for further data review (private). The record is accessible only to users, who have access to the corresponding project. </a:t>
            </a:r>
          </a:p>
          <a:p>
            <a:r>
              <a:rPr lang="de-DE" b="1"/>
              <a:t>Validation:</a:t>
            </a:r>
            <a:r>
              <a:rPr lang="de-DE"/>
              <a:t> </a:t>
            </a:r>
            <a:r>
              <a:rPr lang="en-US"/>
              <a:t>The record was released for further checking by the verifying institution. Further editing in the project in not possible any longer. </a:t>
            </a:r>
          </a:p>
          <a:p>
            <a:r>
              <a:rPr lang="de-DE" b="1"/>
              <a:t>Internal:</a:t>
            </a:r>
            <a:r>
              <a:rPr lang="de-DE"/>
              <a:t> </a:t>
            </a:r>
            <a:r>
              <a:rPr lang="en-US"/>
              <a:t>After </a:t>
            </a:r>
            <a:r>
              <a:rPr lang="en-GB"/>
              <a:t>validation </a:t>
            </a:r>
            <a:r>
              <a:rPr lang="en-US"/>
              <a:t>the record of a project can be first released for internal use.</a:t>
            </a:r>
          </a:p>
          <a:p>
            <a:r>
              <a:rPr lang="de-DE" b="1"/>
              <a:t>Public:</a:t>
            </a:r>
            <a:r>
              <a:rPr lang="de-DE"/>
              <a:t> </a:t>
            </a:r>
            <a:r>
              <a:rPr lang="en-US"/>
              <a:t>After </a:t>
            </a:r>
            <a:r>
              <a:rPr lang="en-GB"/>
              <a:t>final </a:t>
            </a:r>
            <a:r>
              <a:rPr lang="en-US"/>
              <a:t>verification the record may be released to public users and can be researched by all users.</a:t>
            </a:r>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 name="Fußzeilenplatzhalter 4"/>
          <p:cNvSpPr>
            <a:spLocks noGrp="1"/>
          </p:cNvSpPr>
          <p:nvPr>
            <p:ph type="ftr" sz="quarter" idx="10"/>
          </p:nvPr>
        </p:nvSpPr>
        <p:spPr/>
        <p:txBody>
          <a:bodyPr/>
          <a:lstStyle/>
          <a:p>
            <a:r>
              <a:rPr lang="de-DE" altLang="de-DE"/>
              <a:t> Dieter Schudoma</a:t>
            </a:r>
          </a:p>
        </p:txBody>
      </p:sp>
      <p:sp>
        <p:nvSpPr>
          <p:cNvPr id="952324" name="Rectangle 4"/>
          <p:cNvSpPr>
            <a:spLocks noGrp="1" noChangeArrowheads="1"/>
          </p:cNvSpPr>
          <p:nvPr>
            <p:ph type="title"/>
          </p:nvPr>
        </p:nvSpPr>
        <p:spPr/>
        <p:txBody>
          <a:bodyPr/>
          <a:lstStyle/>
          <a:p>
            <a:r>
              <a:rPr lang="de-DE"/>
              <a:t>Information System ETOX</a:t>
            </a:r>
          </a:p>
        </p:txBody>
      </p:sp>
      <p:grpSp>
        <p:nvGrpSpPr>
          <p:cNvPr id="952353" name="Group 33"/>
          <p:cNvGrpSpPr>
            <a:grpSpLocks/>
          </p:cNvGrpSpPr>
          <p:nvPr/>
        </p:nvGrpSpPr>
        <p:grpSpPr bwMode="auto">
          <a:xfrm>
            <a:off x="4702175" y="5062538"/>
            <a:ext cx="2224088" cy="2628900"/>
            <a:chOff x="2962" y="3189"/>
            <a:chExt cx="1401" cy="1656"/>
          </a:xfrm>
        </p:grpSpPr>
        <p:sp>
          <p:nvSpPr>
            <p:cNvPr id="952331" name="server"/>
            <p:cNvSpPr>
              <a:spLocks noEditPoints="1" noChangeArrowheads="1"/>
            </p:cNvSpPr>
            <p:nvPr/>
          </p:nvSpPr>
          <p:spPr bwMode="auto">
            <a:xfrm>
              <a:off x="3003" y="3189"/>
              <a:ext cx="1140" cy="114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de-DE"/>
            </a:p>
          </p:txBody>
        </p:sp>
        <p:sp>
          <p:nvSpPr>
            <p:cNvPr id="952351" name="Text Box 31"/>
            <p:cNvSpPr txBox="1">
              <a:spLocks noChangeArrowheads="1"/>
            </p:cNvSpPr>
            <p:nvPr/>
          </p:nvSpPr>
          <p:spPr bwMode="auto">
            <a:xfrm>
              <a:off x="2962" y="4526"/>
              <a:ext cx="1401" cy="316"/>
            </a:xfrm>
            <a:prstGeom prst="rect">
              <a:avLst/>
            </a:prstGeom>
            <a:noFill/>
            <a:ln w="9525">
              <a:noFill/>
              <a:miter lim="800000"/>
              <a:headEnd/>
              <a:tailEnd/>
            </a:ln>
            <a:effectLst/>
          </p:spPr>
          <p:txBody>
            <a:bodyPr lIns="117564" tIns="58782" rIns="117564" bIns="58782">
              <a:spAutoFit/>
            </a:bodyPr>
            <a:lstStyle/>
            <a:p>
              <a:pPr defTabSz="1176338">
                <a:spcBef>
                  <a:spcPct val="50000"/>
                </a:spcBef>
              </a:pPr>
              <a:endParaRPr lang="de-DE"/>
            </a:p>
          </p:txBody>
        </p:sp>
        <p:sp>
          <p:nvSpPr>
            <p:cNvPr id="952352" name="Text Box 32"/>
            <p:cNvSpPr txBox="1">
              <a:spLocks noChangeArrowheads="1"/>
            </p:cNvSpPr>
            <p:nvPr/>
          </p:nvSpPr>
          <p:spPr bwMode="auto">
            <a:xfrm>
              <a:off x="3017" y="4425"/>
              <a:ext cx="1243" cy="420"/>
            </a:xfrm>
            <a:prstGeom prst="rect">
              <a:avLst/>
            </a:prstGeom>
            <a:noFill/>
            <a:ln w="9525">
              <a:noFill/>
              <a:miter lim="800000"/>
              <a:headEnd/>
              <a:tailEnd/>
            </a:ln>
            <a:effectLst/>
          </p:spPr>
          <p:txBody>
            <a:bodyPr lIns="117564" tIns="58782" rIns="117564" bIns="58782">
              <a:spAutoFit/>
            </a:bodyPr>
            <a:lstStyle/>
            <a:p>
              <a:pPr defTabSz="1176338">
                <a:spcBef>
                  <a:spcPct val="50000"/>
                </a:spcBef>
              </a:pPr>
              <a:r>
                <a:rPr lang="de-DE" sz="2000"/>
                <a:t>SQL-Server Database</a:t>
              </a:r>
            </a:p>
          </p:txBody>
        </p:sp>
      </p:grpSp>
      <p:cxnSp>
        <p:nvCxnSpPr>
          <p:cNvPr id="952357" name="AutoShape 37"/>
          <p:cNvCxnSpPr>
            <a:cxnSpLocks noChangeShapeType="1"/>
            <a:stCxn id="952331" idx="3"/>
          </p:cNvCxnSpPr>
          <p:nvPr/>
        </p:nvCxnSpPr>
        <p:spPr bwMode="auto">
          <a:xfrm flipV="1">
            <a:off x="6577013" y="4589463"/>
            <a:ext cx="2268537" cy="1377950"/>
          </a:xfrm>
          <a:prstGeom prst="bentConnector3">
            <a:avLst>
              <a:gd name="adj1" fmla="val 49963"/>
            </a:avLst>
          </a:prstGeom>
          <a:noFill/>
          <a:ln w="9525">
            <a:solidFill>
              <a:schemeClr val="tx1"/>
            </a:solidFill>
            <a:miter lim="800000"/>
            <a:headEnd type="triangle" w="med" len="med"/>
            <a:tailEnd type="triangle" w="med" len="med"/>
          </a:ln>
          <a:effectLst/>
        </p:spPr>
      </p:cxnSp>
      <p:cxnSp>
        <p:nvCxnSpPr>
          <p:cNvPr id="952358" name="AutoShape 38"/>
          <p:cNvCxnSpPr>
            <a:cxnSpLocks noChangeShapeType="1"/>
          </p:cNvCxnSpPr>
          <p:nvPr/>
        </p:nvCxnSpPr>
        <p:spPr bwMode="auto">
          <a:xfrm flipV="1">
            <a:off x="1866900" y="4032250"/>
            <a:ext cx="3559175" cy="2522538"/>
          </a:xfrm>
          <a:prstGeom prst="bentConnector3">
            <a:avLst>
              <a:gd name="adj1" fmla="val 50000"/>
            </a:avLst>
          </a:prstGeom>
          <a:noFill/>
          <a:ln w="9525">
            <a:solidFill>
              <a:schemeClr val="tx1"/>
            </a:solidFill>
            <a:miter lim="800000"/>
            <a:headEnd type="triangle" w="med" len="med"/>
            <a:tailEnd type="triangle" w="med" len="med"/>
          </a:ln>
          <a:effectLst/>
        </p:spPr>
      </p:cxnSp>
      <p:sp>
        <p:nvSpPr>
          <p:cNvPr id="952341" name="laptop"/>
          <p:cNvSpPr>
            <a:spLocks noEditPoints="1" noChangeArrowheads="1"/>
          </p:cNvSpPr>
          <p:nvPr/>
        </p:nvSpPr>
        <p:spPr bwMode="auto">
          <a:xfrm>
            <a:off x="439738" y="2176463"/>
            <a:ext cx="1460500" cy="1023937"/>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de-DE"/>
          </a:p>
        </p:txBody>
      </p:sp>
      <p:sp>
        <p:nvSpPr>
          <p:cNvPr id="952333" name="Webpage"/>
          <p:cNvSpPr>
            <a:spLocks noEditPoints="1" noChangeArrowheads="1"/>
          </p:cNvSpPr>
          <p:nvPr/>
        </p:nvSpPr>
        <p:spPr bwMode="auto">
          <a:xfrm>
            <a:off x="5121275" y="2130425"/>
            <a:ext cx="1735138" cy="2078038"/>
          </a:xfrm>
          <a:custGeom>
            <a:avLst/>
            <a:gdLst>
              <a:gd name="T0" fmla="*/ 5187 w 21600"/>
              <a:gd name="T1" fmla="*/ 21600 h 21600"/>
              <a:gd name="T2" fmla="*/ 0 w 21600"/>
              <a:gd name="T3" fmla="*/ 17509 h 21600"/>
              <a:gd name="T4" fmla="*/ 21600 w 21600"/>
              <a:gd name="T5" fmla="*/ 0 h 21600"/>
              <a:gd name="T6" fmla="*/ 0 w 21600"/>
              <a:gd name="T7" fmla="*/ 0 h 21600"/>
              <a:gd name="T8" fmla="*/ 10800 w 21600"/>
              <a:gd name="T9" fmla="*/ 0 h 21600"/>
              <a:gd name="T10" fmla="*/ 21600 w 21600"/>
              <a:gd name="T11" fmla="*/ 0 h 21600"/>
              <a:gd name="T12" fmla="*/ 21600 w 21600"/>
              <a:gd name="T13" fmla="*/ 10800 h 21600"/>
              <a:gd name="T14" fmla="*/ 21600 w 21600"/>
              <a:gd name="T15" fmla="*/ 21600 h 21600"/>
              <a:gd name="T16" fmla="*/ 10800 w 21600"/>
              <a:gd name="T17" fmla="*/ 21600 h 21600"/>
              <a:gd name="T18" fmla="*/ 0 w 21600"/>
              <a:gd name="T19" fmla="*/ 10800 h 21600"/>
              <a:gd name="T20" fmla="*/ 1955 w 21600"/>
              <a:gd name="T21" fmla="*/ 12829 h 21600"/>
              <a:gd name="T22" fmla="*/ 19814 w 21600"/>
              <a:gd name="T23" fmla="*/ 2074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9184" y="949"/>
                </a:moveTo>
                <a:lnTo>
                  <a:pt x="9758" y="1309"/>
                </a:lnTo>
                <a:lnTo>
                  <a:pt x="11544" y="1292"/>
                </a:lnTo>
                <a:lnTo>
                  <a:pt x="12437" y="1292"/>
                </a:lnTo>
                <a:lnTo>
                  <a:pt x="13414" y="1161"/>
                </a:lnTo>
                <a:lnTo>
                  <a:pt x="13648" y="1243"/>
                </a:lnTo>
                <a:lnTo>
                  <a:pt x="13542" y="1390"/>
                </a:lnTo>
                <a:lnTo>
                  <a:pt x="13967" y="1849"/>
                </a:lnTo>
                <a:lnTo>
                  <a:pt x="14562" y="2520"/>
                </a:lnTo>
                <a:lnTo>
                  <a:pt x="14669" y="3223"/>
                </a:lnTo>
                <a:lnTo>
                  <a:pt x="14796" y="3518"/>
                </a:lnTo>
                <a:lnTo>
                  <a:pt x="15264" y="3665"/>
                </a:lnTo>
                <a:lnTo>
                  <a:pt x="15753" y="3518"/>
                </a:lnTo>
                <a:lnTo>
                  <a:pt x="15902" y="2978"/>
                </a:lnTo>
                <a:lnTo>
                  <a:pt x="16008" y="2323"/>
                </a:lnTo>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591" y="10620"/>
                </a:moveTo>
                <a:lnTo>
                  <a:pt x="6122" y="10996"/>
                </a:lnTo>
                <a:lnTo>
                  <a:pt x="6696" y="11340"/>
                </a:lnTo>
                <a:lnTo>
                  <a:pt x="7313" y="11618"/>
                </a:lnTo>
                <a:lnTo>
                  <a:pt x="7972" y="11863"/>
                </a:lnTo>
                <a:lnTo>
                  <a:pt x="8652" y="12060"/>
                </a:lnTo>
                <a:lnTo>
                  <a:pt x="9396" y="12190"/>
                </a:lnTo>
                <a:lnTo>
                  <a:pt x="10119" y="12272"/>
                </a:lnTo>
                <a:lnTo>
                  <a:pt x="10906" y="12305"/>
                </a:lnTo>
                <a:lnTo>
                  <a:pt x="11650" y="12272"/>
                </a:lnTo>
                <a:lnTo>
                  <a:pt x="12373" y="12190"/>
                </a:lnTo>
                <a:lnTo>
                  <a:pt x="13117" y="12060"/>
                </a:lnTo>
                <a:lnTo>
                  <a:pt x="13797" y="11863"/>
                </a:lnTo>
                <a:lnTo>
                  <a:pt x="14456" y="11618"/>
                </a:lnTo>
                <a:lnTo>
                  <a:pt x="15073" y="11340"/>
                </a:lnTo>
                <a:lnTo>
                  <a:pt x="15647" y="11029"/>
                </a:lnTo>
                <a:lnTo>
                  <a:pt x="16178" y="10652"/>
                </a:lnTo>
                <a:lnTo>
                  <a:pt x="16667" y="10243"/>
                </a:lnTo>
                <a:lnTo>
                  <a:pt x="17071" y="9801"/>
                </a:lnTo>
                <a:lnTo>
                  <a:pt x="17475" y="9327"/>
                </a:lnTo>
                <a:lnTo>
                  <a:pt x="17815" y="8820"/>
                </a:lnTo>
                <a:lnTo>
                  <a:pt x="18049" y="8296"/>
                </a:lnTo>
                <a:lnTo>
                  <a:pt x="18262" y="7723"/>
                </a:lnTo>
                <a:lnTo>
                  <a:pt x="18347" y="7134"/>
                </a:lnTo>
                <a:lnTo>
                  <a:pt x="18389" y="6561"/>
                </a:lnTo>
                <a:lnTo>
                  <a:pt x="18347" y="5956"/>
                </a:lnTo>
                <a:lnTo>
                  <a:pt x="18262" y="5400"/>
                </a:lnTo>
                <a:lnTo>
                  <a:pt x="18049" y="4827"/>
                </a:lnTo>
                <a:lnTo>
                  <a:pt x="17815" y="4303"/>
                </a:lnTo>
                <a:lnTo>
                  <a:pt x="17475" y="3796"/>
                </a:lnTo>
                <a:lnTo>
                  <a:pt x="17114" y="3321"/>
                </a:lnTo>
                <a:lnTo>
                  <a:pt x="16710" y="2880"/>
                </a:lnTo>
                <a:lnTo>
                  <a:pt x="16221" y="2470"/>
                </a:lnTo>
                <a:lnTo>
                  <a:pt x="15689" y="2094"/>
                </a:lnTo>
                <a:lnTo>
                  <a:pt x="15115" y="1750"/>
                </a:lnTo>
                <a:lnTo>
                  <a:pt x="14499" y="1472"/>
                </a:lnTo>
                <a:lnTo>
                  <a:pt x="13797" y="1227"/>
                </a:lnTo>
                <a:lnTo>
                  <a:pt x="13117" y="1030"/>
                </a:lnTo>
                <a:lnTo>
                  <a:pt x="12415" y="883"/>
                </a:lnTo>
                <a:lnTo>
                  <a:pt x="11650" y="818"/>
                </a:lnTo>
                <a:lnTo>
                  <a:pt x="10906" y="785"/>
                </a:lnTo>
                <a:lnTo>
                  <a:pt x="10119" y="818"/>
                </a:lnTo>
                <a:lnTo>
                  <a:pt x="9396" y="883"/>
                </a:lnTo>
                <a:lnTo>
                  <a:pt x="8652" y="1030"/>
                </a:lnTo>
                <a:lnTo>
                  <a:pt x="8014" y="1227"/>
                </a:lnTo>
                <a:lnTo>
                  <a:pt x="7355" y="1440"/>
                </a:lnTo>
                <a:lnTo>
                  <a:pt x="6739" y="1750"/>
                </a:lnTo>
                <a:lnTo>
                  <a:pt x="6122" y="2061"/>
                </a:lnTo>
                <a:lnTo>
                  <a:pt x="5591" y="2438"/>
                </a:lnTo>
                <a:lnTo>
                  <a:pt x="5102" y="2847"/>
                </a:lnTo>
                <a:lnTo>
                  <a:pt x="4698" y="3289"/>
                </a:lnTo>
                <a:lnTo>
                  <a:pt x="4294" y="3763"/>
                </a:lnTo>
                <a:lnTo>
                  <a:pt x="3996" y="4270"/>
                </a:lnTo>
                <a:lnTo>
                  <a:pt x="3720" y="4794"/>
                </a:lnTo>
                <a:lnTo>
                  <a:pt x="3550" y="5367"/>
                </a:lnTo>
                <a:lnTo>
                  <a:pt x="3422" y="5956"/>
                </a:lnTo>
                <a:lnTo>
                  <a:pt x="3380" y="6561"/>
                </a:lnTo>
                <a:lnTo>
                  <a:pt x="3422" y="7134"/>
                </a:lnTo>
                <a:lnTo>
                  <a:pt x="3550" y="7690"/>
                </a:lnTo>
                <a:lnTo>
                  <a:pt x="3720" y="8263"/>
                </a:lnTo>
                <a:lnTo>
                  <a:pt x="3954" y="8787"/>
                </a:lnTo>
                <a:lnTo>
                  <a:pt x="4294" y="9294"/>
                </a:lnTo>
                <a:lnTo>
                  <a:pt x="4655" y="9769"/>
                </a:lnTo>
                <a:lnTo>
                  <a:pt x="5102" y="10210"/>
                </a:lnTo>
                <a:lnTo>
                  <a:pt x="5591" y="10620"/>
                </a:lnTo>
                <a:close/>
              </a:path>
              <a:path w="21600" h="21600" extrusionOk="0">
                <a:moveTo>
                  <a:pt x="3401" y="6021"/>
                </a:moveTo>
                <a:lnTo>
                  <a:pt x="4039" y="5530"/>
                </a:lnTo>
                <a:lnTo>
                  <a:pt x="4294" y="4892"/>
                </a:lnTo>
                <a:lnTo>
                  <a:pt x="4677" y="4156"/>
                </a:lnTo>
                <a:lnTo>
                  <a:pt x="5166" y="3763"/>
                </a:lnTo>
                <a:lnTo>
                  <a:pt x="5378" y="3354"/>
                </a:lnTo>
                <a:lnTo>
                  <a:pt x="5293" y="2732"/>
                </a:lnTo>
                <a:moveTo>
                  <a:pt x="3507" y="7380"/>
                </a:moveTo>
                <a:lnTo>
                  <a:pt x="3890" y="7200"/>
                </a:lnTo>
                <a:lnTo>
                  <a:pt x="4103" y="7249"/>
                </a:lnTo>
                <a:lnTo>
                  <a:pt x="4400" y="7527"/>
                </a:lnTo>
                <a:lnTo>
                  <a:pt x="4719" y="7674"/>
                </a:lnTo>
                <a:lnTo>
                  <a:pt x="5293" y="7641"/>
                </a:lnTo>
                <a:lnTo>
                  <a:pt x="5740" y="7543"/>
                </a:lnTo>
                <a:lnTo>
                  <a:pt x="6144" y="7543"/>
                </a:lnTo>
                <a:lnTo>
                  <a:pt x="6526" y="7821"/>
                </a:lnTo>
                <a:lnTo>
                  <a:pt x="6569" y="8312"/>
                </a:lnTo>
                <a:lnTo>
                  <a:pt x="6059" y="8852"/>
                </a:lnTo>
                <a:lnTo>
                  <a:pt x="5803" y="8967"/>
                </a:lnTo>
                <a:lnTo>
                  <a:pt x="5803" y="9147"/>
                </a:lnTo>
                <a:lnTo>
                  <a:pt x="5421" y="9294"/>
                </a:lnTo>
                <a:lnTo>
                  <a:pt x="4868" y="9163"/>
                </a:lnTo>
                <a:lnTo>
                  <a:pt x="4337" y="9049"/>
                </a:lnTo>
                <a:lnTo>
                  <a:pt x="4081" y="9000"/>
                </a:lnTo>
                <a:moveTo>
                  <a:pt x="14988" y="11372"/>
                </a:moveTo>
                <a:lnTo>
                  <a:pt x="15115" y="10865"/>
                </a:lnTo>
                <a:lnTo>
                  <a:pt x="16072" y="10096"/>
                </a:lnTo>
                <a:lnTo>
                  <a:pt x="16455" y="9605"/>
                </a:lnTo>
                <a:lnTo>
                  <a:pt x="16455" y="8329"/>
                </a:lnTo>
                <a:lnTo>
                  <a:pt x="17156" y="7969"/>
                </a:lnTo>
                <a:lnTo>
                  <a:pt x="17879" y="7870"/>
                </a:lnTo>
                <a:lnTo>
                  <a:pt x="18177" y="7821"/>
                </a:lnTo>
                <a:moveTo>
                  <a:pt x="18368" y="6840"/>
                </a:moveTo>
                <a:lnTo>
                  <a:pt x="18049" y="6610"/>
                </a:lnTo>
                <a:lnTo>
                  <a:pt x="17411" y="6512"/>
                </a:lnTo>
                <a:lnTo>
                  <a:pt x="16859" y="6545"/>
                </a:lnTo>
                <a:lnTo>
                  <a:pt x="16603" y="6201"/>
                </a:lnTo>
                <a:lnTo>
                  <a:pt x="16731" y="5874"/>
                </a:lnTo>
                <a:lnTo>
                  <a:pt x="17241" y="5465"/>
                </a:lnTo>
                <a:lnTo>
                  <a:pt x="17858" y="5236"/>
                </a:lnTo>
                <a:lnTo>
                  <a:pt x="18007" y="5089"/>
                </a:lnTo>
                <a:lnTo>
                  <a:pt x="18049" y="4892"/>
                </a:lnTo>
                <a:moveTo>
                  <a:pt x="8100" y="1260"/>
                </a:moveTo>
                <a:cubicBezTo>
                  <a:pt x="8333" y="1276"/>
                  <a:pt x="8206" y="1554"/>
                  <a:pt x="8695" y="1652"/>
                </a:cubicBezTo>
                <a:cubicBezTo>
                  <a:pt x="9184" y="1750"/>
                  <a:pt x="10481" y="1685"/>
                  <a:pt x="10991" y="1881"/>
                </a:cubicBezTo>
                <a:cubicBezTo>
                  <a:pt x="11501" y="2078"/>
                  <a:pt x="11629" y="2503"/>
                  <a:pt x="11799" y="2830"/>
                </a:cubicBezTo>
                <a:cubicBezTo>
                  <a:pt x="11969" y="3158"/>
                  <a:pt x="11905" y="3910"/>
                  <a:pt x="12054" y="3894"/>
                </a:cubicBezTo>
                <a:cubicBezTo>
                  <a:pt x="12203" y="3878"/>
                  <a:pt x="12351" y="2880"/>
                  <a:pt x="12649" y="2683"/>
                </a:cubicBezTo>
                <a:cubicBezTo>
                  <a:pt x="12947" y="2487"/>
                  <a:pt x="13670" y="2536"/>
                  <a:pt x="13840" y="2683"/>
                </a:cubicBezTo>
                <a:cubicBezTo>
                  <a:pt x="14010" y="2830"/>
                  <a:pt x="13733" y="3370"/>
                  <a:pt x="13648" y="3616"/>
                </a:cubicBezTo>
                <a:cubicBezTo>
                  <a:pt x="13563" y="3861"/>
                  <a:pt x="13457" y="4058"/>
                  <a:pt x="13351" y="4156"/>
                </a:cubicBezTo>
                <a:cubicBezTo>
                  <a:pt x="13244" y="4254"/>
                  <a:pt x="13096" y="4221"/>
                  <a:pt x="12947" y="4254"/>
                </a:cubicBezTo>
                <a:cubicBezTo>
                  <a:pt x="12777" y="4303"/>
                  <a:pt x="12585" y="4369"/>
                  <a:pt x="12394" y="4401"/>
                </a:cubicBezTo>
                <a:cubicBezTo>
                  <a:pt x="12139" y="4500"/>
                  <a:pt x="12054" y="4614"/>
                  <a:pt x="11862" y="4647"/>
                </a:cubicBezTo>
                <a:cubicBezTo>
                  <a:pt x="11650" y="4761"/>
                  <a:pt x="11671" y="4680"/>
                  <a:pt x="11437" y="4778"/>
                </a:cubicBezTo>
                <a:cubicBezTo>
                  <a:pt x="11352" y="4827"/>
                  <a:pt x="11225" y="4974"/>
                  <a:pt x="11246" y="5072"/>
                </a:cubicBezTo>
                <a:cubicBezTo>
                  <a:pt x="11225" y="5154"/>
                  <a:pt x="11267" y="5220"/>
                  <a:pt x="11310" y="5269"/>
                </a:cubicBezTo>
                <a:cubicBezTo>
                  <a:pt x="11352" y="5318"/>
                  <a:pt x="11480" y="5383"/>
                  <a:pt x="11565" y="5416"/>
                </a:cubicBezTo>
                <a:cubicBezTo>
                  <a:pt x="11629" y="5400"/>
                  <a:pt x="11820" y="5465"/>
                  <a:pt x="11862" y="5432"/>
                </a:cubicBezTo>
                <a:cubicBezTo>
                  <a:pt x="11905" y="5416"/>
                  <a:pt x="11926" y="5269"/>
                  <a:pt x="11884" y="5236"/>
                </a:cubicBezTo>
                <a:cubicBezTo>
                  <a:pt x="11841" y="5203"/>
                  <a:pt x="11629" y="5269"/>
                  <a:pt x="11565" y="5220"/>
                </a:cubicBezTo>
                <a:cubicBezTo>
                  <a:pt x="11480" y="5187"/>
                  <a:pt x="11459" y="5040"/>
                  <a:pt x="11480" y="4974"/>
                </a:cubicBezTo>
                <a:cubicBezTo>
                  <a:pt x="11501" y="4909"/>
                  <a:pt x="11607" y="4860"/>
                  <a:pt x="11692" y="4843"/>
                </a:cubicBezTo>
                <a:cubicBezTo>
                  <a:pt x="11905" y="4876"/>
                  <a:pt x="11820" y="4876"/>
                  <a:pt x="12054" y="4876"/>
                </a:cubicBezTo>
                <a:cubicBezTo>
                  <a:pt x="12075" y="5040"/>
                  <a:pt x="12096" y="5269"/>
                  <a:pt x="12139" y="5416"/>
                </a:cubicBezTo>
                <a:cubicBezTo>
                  <a:pt x="12160" y="5465"/>
                  <a:pt x="12330" y="5465"/>
                  <a:pt x="12373" y="5416"/>
                </a:cubicBezTo>
                <a:cubicBezTo>
                  <a:pt x="12415" y="5367"/>
                  <a:pt x="12330" y="4974"/>
                  <a:pt x="12394" y="4892"/>
                </a:cubicBezTo>
                <a:cubicBezTo>
                  <a:pt x="12458" y="4810"/>
                  <a:pt x="12692" y="4925"/>
                  <a:pt x="12755" y="4892"/>
                </a:cubicBezTo>
                <a:cubicBezTo>
                  <a:pt x="12798" y="4860"/>
                  <a:pt x="12840" y="4761"/>
                  <a:pt x="12755" y="4729"/>
                </a:cubicBezTo>
                <a:cubicBezTo>
                  <a:pt x="12670" y="4696"/>
                  <a:pt x="12118" y="4745"/>
                  <a:pt x="12203" y="4696"/>
                </a:cubicBezTo>
                <a:cubicBezTo>
                  <a:pt x="12543" y="4549"/>
                  <a:pt x="12819" y="4434"/>
                  <a:pt x="13266" y="4401"/>
                </a:cubicBezTo>
                <a:cubicBezTo>
                  <a:pt x="13436" y="4385"/>
                  <a:pt x="13585" y="4500"/>
                  <a:pt x="13776" y="4532"/>
                </a:cubicBezTo>
                <a:cubicBezTo>
                  <a:pt x="13967" y="4630"/>
                  <a:pt x="13861" y="4843"/>
                  <a:pt x="13712" y="4925"/>
                </a:cubicBezTo>
                <a:cubicBezTo>
                  <a:pt x="13648" y="5023"/>
                  <a:pt x="13521" y="5121"/>
                  <a:pt x="13414" y="5187"/>
                </a:cubicBezTo>
                <a:cubicBezTo>
                  <a:pt x="13351" y="5285"/>
                  <a:pt x="13287" y="5334"/>
                  <a:pt x="13159" y="5383"/>
                </a:cubicBezTo>
                <a:cubicBezTo>
                  <a:pt x="13117" y="5563"/>
                  <a:pt x="12862" y="5743"/>
                  <a:pt x="12649" y="5809"/>
                </a:cubicBezTo>
                <a:cubicBezTo>
                  <a:pt x="12543" y="5907"/>
                  <a:pt x="12437" y="5940"/>
                  <a:pt x="12309" y="6005"/>
                </a:cubicBezTo>
                <a:cubicBezTo>
                  <a:pt x="12245" y="6120"/>
                  <a:pt x="12139" y="6185"/>
                  <a:pt x="12075" y="6300"/>
                </a:cubicBezTo>
                <a:cubicBezTo>
                  <a:pt x="12118" y="6561"/>
                  <a:pt x="12075" y="6643"/>
                  <a:pt x="12373" y="6741"/>
                </a:cubicBezTo>
                <a:cubicBezTo>
                  <a:pt x="12500" y="6840"/>
                  <a:pt x="12522" y="6970"/>
                  <a:pt x="12330" y="7036"/>
                </a:cubicBezTo>
                <a:cubicBezTo>
                  <a:pt x="12011" y="6987"/>
                  <a:pt x="12033" y="6823"/>
                  <a:pt x="11799" y="6692"/>
                </a:cubicBezTo>
                <a:cubicBezTo>
                  <a:pt x="11714" y="6529"/>
                  <a:pt x="11459" y="6430"/>
                  <a:pt x="11246" y="6398"/>
                </a:cubicBezTo>
                <a:cubicBezTo>
                  <a:pt x="11076" y="6332"/>
                  <a:pt x="11182" y="6365"/>
                  <a:pt x="10906" y="6365"/>
                </a:cubicBezTo>
                <a:cubicBezTo>
                  <a:pt x="10608" y="6512"/>
                  <a:pt x="10544" y="7347"/>
                  <a:pt x="11246" y="7478"/>
                </a:cubicBezTo>
                <a:cubicBezTo>
                  <a:pt x="12394" y="7429"/>
                  <a:pt x="13329" y="7772"/>
                  <a:pt x="13733" y="7985"/>
                </a:cubicBezTo>
                <a:cubicBezTo>
                  <a:pt x="13840" y="8410"/>
                  <a:pt x="13329" y="8901"/>
                  <a:pt x="12500" y="9343"/>
                </a:cubicBezTo>
                <a:cubicBezTo>
                  <a:pt x="11629" y="9736"/>
                  <a:pt x="11480" y="10194"/>
                  <a:pt x="11246" y="10980"/>
                </a:cubicBezTo>
                <a:cubicBezTo>
                  <a:pt x="10991" y="11372"/>
                  <a:pt x="10481" y="10930"/>
                  <a:pt x="10289" y="10096"/>
                </a:cubicBezTo>
                <a:cubicBezTo>
                  <a:pt x="10140" y="9196"/>
                  <a:pt x="9907" y="8165"/>
                  <a:pt x="10459" y="7576"/>
                </a:cubicBezTo>
                <a:cubicBezTo>
                  <a:pt x="9375" y="6790"/>
                  <a:pt x="9269" y="6070"/>
                  <a:pt x="9056" y="6218"/>
                </a:cubicBezTo>
                <a:cubicBezTo>
                  <a:pt x="9205" y="6987"/>
                  <a:pt x="8929" y="6660"/>
                  <a:pt x="8737" y="6021"/>
                </a:cubicBezTo>
                <a:cubicBezTo>
                  <a:pt x="8822" y="5023"/>
                  <a:pt x="8610" y="4385"/>
                  <a:pt x="8440" y="3550"/>
                </a:cubicBezTo>
                <a:lnTo>
                  <a:pt x="7844" y="2290"/>
                </a:lnTo>
                <a:lnTo>
                  <a:pt x="6654" y="1849"/>
                </a:lnTo>
              </a:path>
            </a:pathLst>
          </a:custGeom>
          <a:solidFill>
            <a:srgbClr val="D8EBB3"/>
          </a:solidFill>
          <a:ln w="9525">
            <a:solidFill>
              <a:srgbClr val="000000"/>
            </a:solidFill>
            <a:miter lim="800000"/>
            <a:headEnd/>
            <a:tailEnd/>
          </a:ln>
        </p:spPr>
        <p:txBody>
          <a:bodyPr/>
          <a:lstStyle/>
          <a:p>
            <a:endParaRPr lang="de-DE"/>
          </a:p>
        </p:txBody>
      </p:sp>
      <p:sp>
        <p:nvSpPr>
          <p:cNvPr id="952340" name="laptop"/>
          <p:cNvSpPr>
            <a:spLocks noEditPoints="1" noChangeArrowheads="1"/>
          </p:cNvSpPr>
          <p:nvPr/>
        </p:nvSpPr>
        <p:spPr bwMode="auto">
          <a:xfrm>
            <a:off x="1000125" y="3530600"/>
            <a:ext cx="1598613" cy="12922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de-DE"/>
          </a:p>
        </p:txBody>
      </p:sp>
      <p:sp>
        <p:nvSpPr>
          <p:cNvPr id="952343" name="Line 23"/>
          <p:cNvSpPr>
            <a:spLocks noChangeShapeType="1"/>
          </p:cNvSpPr>
          <p:nvPr/>
        </p:nvSpPr>
        <p:spPr bwMode="auto">
          <a:xfrm>
            <a:off x="2260600" y="2489200"/>
            <a:ext cx="2859088" cy="14288"/>
          </a:xfrm>
          <a:prstGeom prst="line">
            <a:avLst/>
          </a:prstGeom>
          <a:noFill/>
          <a:ln w="9525">
            <a:noFill/>
            <a:round/>
            <a:headEnd/>
            <a:tailEnd/>
          </a:ln>
          <a:effectLst/>
        </p:spPr>
        <p:txBody>
          <a:bodyPr lIns="117564" tIns="58782" rIns="117564" bIns="58782"/>
          <a:lstStyle/>
          <a:p>
            <a:endParaRPr lang="de-DE"/>
          </a:p>
        </p:txBody>
      </p:sp>
      <p:cxnSp>
        <p:nvCxnSpPr>
          <p:cNvPr id="952350" name="AutoShape 30"/>
          <p:cNvCxnSpPr>
            <a:cxnSpLocks noChangeShapeType="1"/>
          </p:cNvCxnSpPr>
          <p:nvPr/>
        </p:nvCxnSpPr>
        <p:spPr bwMode="auto">
          <a:xfrm>
            <a:off x="6842125" y="2465388"/>
            <a:ext cx="1931988" cy="1674812"/>
          </a:xfrm>
          <a:prstGeom prst="bentConnector3">
            <a:avLst>
              <a:gd name="adj1" fmla="val 49958"/>
            </a:avLst>
          </a:prstGeom>
          <a:noFill/>
          <a:ln w="9525">
            <a:solidFill>
              <a:schemeClr val="tx1"/>
            </a:solidFill>
            <a:miter lim="800000"/>
            <a:headEnd type="triangle" w="med" len="med"/>
            <a:tailEnd type="triangle" w="med" len="med"/>
          </a:ln>
          <a:effectLst/>
        </p:spPr>
      </p:cxnSp>
      <p:grpSp>
        <p:nvGrpSpPr>
          <p:cNvPr id="952385" name="Group 65"/>
          <p:cNvGrpSpPr>
            <a:grpSpLocks/>
          </p:cNvGrpSpPr>
          <p:nvPr/>
        </p:nvGrpSpPr>
        <p:grpSpPr bwMode="auto">
          <a:xfrm>
            <a:off x="8562975" y="2517775"/>
            <a:ext cx="1589088" cy="2466975"/>
            <a:chOff x="5394" y="1586"/>
            <a:chExt cx="1001" cy="1554"/>
          </a:xfrm>
        </p:grpSpPr>
        <p:sp>
          <p:nvSpPr>
            <p:cNvPr id="952334" name="tower"/>
            <p:cNvSpPr>
              <a:spLocks noEditPoints="1" noChangeArrowheads="1"/>
            </p:cNvSpPr>
            <p:nvPr/>
          </p:nvSpPr>
          <p:spPr bwMode="auto">
            <a:xfrm>
              <a:off x="5527" y="2000"/>
              <a:ext cx="570" cy="114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de-DE"/>
            </a:p>
          </p:txBody>
        </p:sp>
        <p:sp>
          <p:nvSpPr>
            <p:cNvPr id="952365" name="Text Box 45"/>
            <p:cNvSpPr txBox="1">
              <a:spLocks noChangeArrowheads="1"/>
            </p:cNvSpPr>
            <p:nvPr/>
          </p:nvSpPr>
          <p:spPr bwMode="auto">
            <a:xfrm>
              <a:off x="5394" y="1586"/>
              <a:ext cx="1001" cy="247"/>
            </a:xfrm>
            <a:prstGeom prst="rect">
              <a:avLst/>
            </a:prstGeom>
            <a:noFill/>
            <a:ln w="9525">
              <a:noFill/>
              <a:miter lim="800000"/>
              <a:headEnd/>
              <a:tailEnd/>
            </a:ln>
            <a:effectLst/>
          </p:spPr>
          <p:txBody>
            <a:bodyPr wrap="none" lIns="117564" tIns="58782" rIns="117564" bIns="58782">
              <a:spAutoFit/>
            </a:bodyPr>
            <a:lstStyle/>
            <a:p>
              <a:pPr defTabSz="1176338"/>
              <a:r>
                <a:rPr lang="de-DE" sz="2000"/>
                <a:t>Web-Server</a:t>
              </a:r>
            </a:p>
          </p:txBody>
        </p:sp>
      </p:grpSp>
      <p:sp>
        <p:nvSpPr>
          <p:cNvPr id="952366" name="Text Box 46"/>
          <p:cNvSpPr txBox="1">
            <a:spLocks noChangeArrowheads="1"/>
          </p:cNvSpPr>
          <p:nvPr/>
        </p:nvSpPr>
        <p:spPr bwMode="auto">
          <a:xfrm>
            <a:off x="2379663" y="2006600"/>
            <a:ext cx="1709737" cy="392113"/>
          </a:xfrm>
          <a:prstGeom prst="rect">
            <a:avLst/>
          </a:prstGeom>
          <a:noFill/>
          <a:ln w="9525">
            <a:noFill/>
            <a:miter lim="800000"/>
            <a:headEnd/>
            <a:tailEnd/>
          </a:ln>
          <a:effectLst/>
        </p:spPr>
        <p:txBody>
          <a:bodyPr lIns="117564" tIns="58782" rIns="117564" bIns="58782">
            <a:spAutoFit/>
          </a:bodyPr>
          <a:lstStyle/>
          <a:p>
            <a:pPr defTabSz="1176338"/>
            <a:r>
              <a:rPr lang="de-DE" sz="2000"/>
              <a:t>Web-Client</a:t>
            </a:r>
          </a:p>
        </p:txBody>
      </p:sp>
      <p:sp>
        <p:nvSpPr>
          <p:cNvPr id="952367" name="Text Box 47"/>
          <p:cNvSpPr txBox="1">
            <a:spLocks noChangeArrowheads="1"/>
          </p:cNvSpPr>
          <p:nvPr/>
        </p:nvSpPr>
        <p:spPr bwMode="auto">
          <a:xfrm>
            <a:off x="5149850" y="1689100"/>
            <a:ext cx="1644650" cy="392113"/>
          </a:xfrm>
          <a:prstGeom prst="rect">
            <a:avLst/>
          </a:prstGeom>
          <a:noFill/>
          <a:ln w="9525">
            <a:noFill/>
            <a:miter lim="800000"/>
            <a:headEnd/>
            <a:tailEnd/>
          </a:ln>
          <a:effectLst/>
        </p:spPr>
        <p:txBody>
          <a:bodyPr lIns="117564" tIns="58782" rIns="117564" bIns="58782">
            <a:spAutoFit/>
          </a:bodyPr>
          <a:lstStyle/>
          <a:p>
            <a:pPr algn="ctr" defTabSz="1176338"/>
            <a:r>
              <a:rPr lang="de-DE" sz="2000"/>
              <a:t>Internet</a:t>
            </a:r>
          </a:p>
        </p:txBody>
      </p:sp>
      <p:pic>
        <p:nvPicPr>
          <p:cNvPr id="952376" name="Picture 56" descr="BD18215_"/>
          <p:cNvPicPr>
            <a:picLocks noGrp="1" noChangeAspect="1" noChangeArrowheads="1"/>
          </p:cNvPicPr>
          <p:nvPr>
            <p:ph type="clipArt" sz="half" idx="1"/>
          </p:nvPr>
        </p:nvPicPr>
        <p:blipFill>
          <a:blip r:embed="rId3" cstate="print"/>
          <a:srcRect/>
          <a:stretch>
            <a:fillRect/>
          </a:stretch>
        </p:blipFill>
        <p:spPr>
          <a:xfrm>
            <a:off x="420688" y="5453063"/>
            <a:ext cx="2838450" cy="2165350"/>
          </a:xfrm>
        </p:spPr>
      </p:pic>
      <p:cxnSp>
        <p:nvCxnSpPr>
          <p:cNvPr id="952377" name="AutoShape 57"/>
          <p:cNvCxnSpPr>
            <a:cxnSpLocks noChangeShapeType="1"/>
          </p:cNvCxnSpPr>
          <p:nvPr/>
        </p:nvCxnSpPr>
        <p:spPr bwMode="auto">
          <a:xfrm flipV="1">
            <a:off x="2320925" y="3009900"/>
            <a:ext cx="2771775" cy="779463"/>
          </a:xfrm>
          <a:prstGeom prst="bentConnector3">
            <a:avLst>
              <a:gd name="adj1" fmla="val 54468"/>
            </a:avLst>
          </a:prstGeom>
          <a:noFill/>
          <a:ln w="9525">
            <a:solidFill>
              <a:schemeClr val="tx1"/>
            </a:solidFill>
            <a:miter lim="800000"/>
            <a:headEnd type="triangle" w="med" len="med"/>
            <a:tailEnd type="triangle" w="med" len="med"/>
          </a:ln>
          <a:effectLst/>
        </p:spPr>
      </p:cxnSp>
      <p:sp>
        <p:nvSpPr>
          <p:cNvPr id="952379" name="Text Box 59"/>
          <p:cNvSpPr txBox="1">
            <a:spLocks noChangeArrowheads="1"/>
          </p:cNvSpPr>
          <p:nvPr/>
        </p:nvSpPr>
        <p:spPr bwMode="auto">
          <a:xfrm>
            <a:off x="647700" y="2282825"/>
            <a:ext cx="1039813" cy="392113"/>
          </a:xfrm>
          <a:prstGeom prst="rect">
            <a:avLst/>
          </a:prstGeom>
          <a:noFill/>
          <a:ln w="9525">
            <a:noFill/>
            <a:miter lim="800000"/>
            <a:headEnd/>
            <a:tailEnd/>
          </a:ln>
          <a:effectLst/>
        </p:spPr>
        <p:txBody>
          <a:bodyPr wrap="none" lIns="117564" tIns="58782" rIns="117564" bIns="58782">
            <a:spAutoFit/>
          </a:bodyPr>
          <a:lstStyle/>
          <a:p>
            <a:pPr defTabSz="1176338"/>
            <a:r>
              <a:rPr lang="de-DE" sz="2000"/>
              <a:t>Search</a:t>
            </a:r>
          </a:p>
        </p:txBody>
      </p:sp>
      <p:sp>
        <p:nvSpPr>
          <p:cNvPr id="952380" name="Text Box 60"/>
          <p:cNvSpPr txBox="1">
            <a:spLocks noChangeArrowheads="1"/>
          </p:cNvSpPr>
          <p:nvPr/>
        </p:nvSpPr>
        <p:spPr bwMode="auto">
          <a:xfrm>
            <a:off x="939800" y="5822950"/>
            <a:ext cx="1858963" cy="392113"/>
          </a:xfrm>
          <a:prstGeom prst="rect">
            <a:avLst/>
          </a:prstGeom>
          <a:noFill/>
          <a:ln w="9525">
            <a:noFill/>
            <a:miter lim="800000"/>
            <a:headEnd/>
            <a:tailEnd/>
          </a:ln>
          <a:effectLst/>
        </p:spPr>
        <p:txBody>
          <a:bodyPr lIns="117564" tIns="58782" rIns="117564" bIns="58782">
            <a:spAutoFit/>
          </a:bodyPr>
          <a:lstStyle/>
          <a:p>
            <a:pPr defTabSz="1176338"/>
            <a:r>
              <a:rPr lang="de-DE" sz="2000"/>
              <a:t>Administration</a:t>
            </a:r>
          </a:p>
        </p:txBody>
      </p:sp>
      <p:sp>
        <p:nvSpPr>
          <p:cNvPr id="952381" name="Text Box 61"/>
          <p:cNvSpPr txBox="1">
            <a:spLocks noChangeArrowheads="1"/>
          </p:cNvSpPr>
          <p:nvPr/>
        </p:nvSpPr>
        <p:spPr bwMode="auto">
          <a:xfrm>
            <a:off x="1360488" y="3730625"/>
            <a:ext cx="798512" cy="392113"/>
          </a:xfrm>
          <a:prstGeom prst="rect">
            <a:avLst/>
          </a:prstGeom>
          <a:noFill/>
          <a:ln w="9525">
            <a:noFill/>
            <a:miter lim="800000"/>
            <a:headEnd/>
            <a:tailEnd/>
          </a:ln>
          <a:effectLst/>
        </p:spPr>
        <p:txBody>
          <a:bodyPr wrap="none" lIns="117564" tIns="58782" rIns="117564" bIns="58782">
            <a:spAutoFit/>
          </a:bodyPr>
          <a:lstStyle/>
          <a:p>
            <a:pPr defTabSz="1176338"/>
            <a:r>
              <a:rPr lang="de-DE" sz="2000"/>
              <a:t>Input</a:t>
            </a:r>
          </a:p>
        </p:txBody>
      </p:sp>
      <p:cxnSp>
        <p:nvCxnSpPr>
          <p:cNvPr id="952382" name="AutoShape 62"/>
          <p:cNvCxnSpPr>
            <a:cxnSpLocks noChangeShapeType="1"/>
            <a:stCxn id="952341" idx="3"/>
            <a:endCxn id="952343" idx="1"/>
          </p:cNvCxnSpPr>
          <p:nvPr/>
        </p:nvCxnSpPr>
        <p:spPr bwMode="auto">
          <a:xfrm flipV="1">
            <a:off x="1679575" y="2503488"/>
            <a:ext cx="3440113" cy="12700"/>
          </a:xfrm>
          <a:prstGeom prst="straightConnector1">
            <a:avLst/>
          </a:prstGeom>
          <a:noFill/>
          <a:ln w="9525">
            <a:solidFill>
              <a:schemeClr val="tx1"/>
            </a:solidFill>
            <a:round/>
            <a:headEnd type="triangle" w="med" len="med"/>
            <a:tailEnd type="triangle" w="med" len="med"/>
          </a:ln>
          <a:effectLst/>
        </p:spPr>
      </p:cxnSp>
      <p:sp>
        <p:nvSpPr>
          <p:cNvPr id="952386" name="Text Box 66"/>
          <p:cNvSpPr txBox="1">
            <a:spLocks noChangeArrowheads="1"/>
          </p:cNvSpPr>
          <p:nvPr/>
        </p:nvSpPr>
        <p:spPr bwMode="auto">
          <a:xfrm>
            <a:off x="7445375" y="6823075"/>
            <a:ext cx="3614738" cy="501650"/>
          </a:xfrm>
          <a:prstGeom prst="rect">
            <a:avLst/>
          </a:prstGeom>
          <a:noFill/>
          <a:ln w="9525">
            <a:noFill/>
            <a:miter lim="800000"/>
            <a:headEnd/>
            <a:tailEnd/>
          </a:ln>
          <a:effectLst/>
        </p:spPr>
        <p:txBody>
          <a:bodyPr lIns="117564" tIns="58782" rIns="117564" bIns="58782">
            <a:spAutoFit/>
          </a:bodyPr>
          <a:lstStyle/>
          <a:p>
            <a:pPr defTabSz="1176338">
              <a:spcBef>
                <a:spcPct val="50000"/>
              </a:spcBef>
            </a:pPr>
            <a:endParaRPr lang="de-DE"/>
          </a:p>
        </p:txBody>
      </p:sp>
      <p:sp>
        <p:nvSpPr>
          <p:cNvPr id="952387" name="Text Box 67"/>
          <p:cNvSpPr txBox="1">
            <a:spLocks noChangeArrowheads="1"/>
          </p:cNvSpPr>
          <p:nvPr/>
        </p:nvSpPr>
        <p:spPr bwMode="auto">
          <a:xfrm>
            <a:off x="6651105" y="6300788"/>
            <a:ext cx="4778896" cy="451111"/>
          </a:xfrm>
          <a:prstGeom prst="rect">
            <a:avLst/>
          </a:prstGeom>
          <a:noFill/>
          <a:ln w="9525">
            <a:noFill/>
            <a:miter lim="800000"/>
            <a:headEnd/>
            <a:tailEnd/>
          </a:ln>
          <a:effectLst/>
        </p:spPr>
        <p:txBody>
          <a:bodyPr wrap="square" lIns="117564" tIns="58782" rIns="117564" bIns="58782">
            <a:spAutoFit/>
          </a:bodyPr>
          <a:lstStyle/>
          <a:p>
            <a:pPr defTabSz="1176338">
              <a:spcBef>
                <a:spcPct val="50000"/>
              </a:spcBef>
            </a:pPr>
            <a:r>
              <a:rPr lang="de-DE" sz="2400" dirty="0" smtClean="0">
                <a:hlinkClick r:id="rId4"/>
              </a:rPr>
              <a:t>http://webetox.uba.de/webETOX/</a:t>
            </a:r>
            <a:r>
              <a:rPr lang="de-DE" sz="2400" dirty="0" smtClean="0"/>
              <a:t> </a:t>
            </a:r>
            <a:endParaRPr lang="de-DE"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altLang="de-DE"/>
              <a:t> Dieter Schudoma</a:t>
            </a:r>
          </a:p>
        </p:txBody>
      </p:sp>
      <p:sp>
        <p:nvSpPr>
          <p:cNvPr id="945154" name="Rectangle 2"/>
          <p:cNvSpPr>
            <a:spLocks noGrp="1" noChangeArrowheads="1"/>
          </p:cNvSpPr>
          <p:nvPr>
            <p:ph type="title"/>
          </p:nvPr>
        </p:nvSpPr>
        <p:spPr/>
        <p:txBody>
          <a:bodyPr/>
          <a:lstStyle/>
          <a:p>
            <a:r>
              <a:rPr lang="de-DE"/>
              <a:t>Outlook</a:t>
            </a:r>
          </a:p>
        </p:txBody>
      </p:sp>
      <p:sp>
        <p:nvSpPr>
          <p:cNvPr id="945155" name="Rectangle 3"/>
          <p:cNvSpPr>
            <a:spLocks noGrp="1" noChangeArrowheads="1"/>
          </p:cNvSpPr>
          <p:nvPr>
            <p:ph type="body" idx="1"/>
          </p:nvPr>
        </p:nvSpPr>
        <p:spPr/>
        <p:txBody>
          <a:bodyPr/>
          <a:lstStyle/>
          <a:p>
            <a:pPr>
              <a:buFont typeface="Wingdings" pitchFamily="2" charset="2"/>
              <a:buChar char="Ø"/>
            </a:pPr>
            <a:r>
              <a:rPr lang="en-US" dirty="0" smtClean="0"/>
              <a:t>Water </a:t>
            </a:r>
            <a:r>
              <a:rPr lang="en-US" dirty="0"/>
              <a:t>Quality Criteria for further Pesticides, Pharmaceuticals and other priority pollutants (LAWA-Project)</a:t>
            </a:r>
            <a:endParaRPr lang="de-DE" dirty="0"/>
          </a:p>
          <a:p>
            <a:pPr>
              <a:buFont typeface="Wingdings" pitchFamily="2" charset="2"/>
              <a:buChar char="Ø"/>
            </a:pPr>
            <a:r>
              <a:rPr lang="en-US" dirty="0"/>
              <a:t>Predicted No Effect Concentrations (PNEC) specified in the Risk Assessment Reports (planed)</a:t>
            </a:r>
            <a:endParaRPr lang="de-DE" dirty="0"/>
          </a:p>
          <a:p>
            <a:pPr>
              <a:buFont typeface="Wingdings" pitchFamily="2" charset="2"/>
              <a:buChar char="Ø"/>
            </a:pPr>
            <a:r>
              <a:rPr lang="en-US" dirty="0" smtClean="0"/>
              <a:t>Up date Canadian Environmental Quality Guidelines</a:t>
            </a:r>
          </a:p>
          <a:p>
            <a:pPr>
              <a:buFont typeface="Wingdings" pitchFamily="2" charset="2"/>
              <a:buChar char="Ø"/>
            </a:pPr>
            <a:endParaRPr lang="de-DE"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2"/>
          <p:cNvSpPr>
            <a:spLocks noGrp="1"/>
          </p:cNvSpPr>
          <p:nvPr>
            <p:ph type="ftr" sz="quarter" idx="10"/>
          </p:nvPr>
        </p:nvSpPr>
        <p:spPr/>
        <p:txBody>
          <a:bodyPr/>
          <a:lstStyle/>
          <a:p>
            <a:r>
              <a:rPr lang="de-DE" altLang="de-DE"/>
              <a:t> Dieter Schudoma</a:t>
            </a:r>
          </a:p>
        </p:txBody>
      </p:sp>
      <p:sp>
        <p:nvSpPr>
          <p:cNvPr id="998404" name="Rectangle 4"/>
          <p:cNvSpPr>
            <a:spLocks noGrp="1" noChangeArrowheads="1"/>
          </p:cNvSpPr>
          <p:nvPr>
            <p:ph type="title"/>
          </p:nvPr>
        </p:nvSpPr>
        <p:spPr/>
        <p:txBody>
          <a:bodyPr/>
          <a:lstStyle/>
          <a:p>
            <a:endParaRPr lang="de-DE"/>
          </a:p>
        </p:txBody>
      </p:sp>
      <p:sp>
        <p:nvSpPr>
          <p:cNvPr id="998406" name="Rectangle 6"/>
          <p:cNvSpPr>
            <a:spLocks noChangeArrowheads="1"/>
          </p:cNvSpPr>
          <p:nvPr/>
        </p:nvSpPr>
        <p:spPr bwMode="auto">
          <a:xfrm>
            <a:off x="3419475" y="2976563"/>
            <a:ext cx="4591050" cy="3190875"/>
          </a:xfrm>
          <a:prstGeom prst="rect">
            <a:avLst/>
          </a:prstGeom>
          <a:noFill/>
          <a:ln w="9525">
            <a:noFill/>
            <a:miter lim="800000"/>
            <a:headEnd/>
            <a:tailEnd/>
          </a:ln>
          <a:effectLst/>
        </p:spPr>
        <p:txBody>
          <a:bodyPr wrap="none" lIns="117564" tIns="58782" rIns="117564" bIns="58782">
            <a:spAutoFit/>
          </a:bodyPr>
          <a:lstStyle/>
          <a:p>
            <a:pPr algn="ctr" defTabSz="1176338"/>
            <a:r>
              <a:rPr lang="en-GB"/>
              <a:t>Thank you </a:t>
            </a:r>
            <a:br>
              <a:rPr lang="en-GB"/>
            </a:br>
            <a:r>
              <a:rPr lang="en-GB"/>
              <a:t>for your attention!</a:t>
            </a:r>
            <a:br>
              <a:rPr lang="en-GB"/>
            </a:br>
            <a:r>
              <a:rPr lang="en-GB"/>
              <a:t/>
            </a:r>
            <a:br>
              <a:rPr lang="en-GB"/>
            </a:br>
            <a:r>
              <a:rPr lang="de-DE"/>
              <a:t>Dieter Schudoma</a:t>
            </a:r>
            <a:br>
              <a:rPr lang="de-DE"/>
            </a:br>
            <a:r>
              <a:rPr lang="de-DE"/>
              <a:t>dieter.schudoma@uba.de</a:t>
            </a:r>
            <a:br>
              <a:rPr lang="de-DE"/>
            </a:br>
            <a:r>
              <a:rPr lang="de-DE"/>
              <a:t/>
            </a:r>
            <a:br>
              <a:rPr lang="de-DE"/>
            </a:br>
            <a:r>
              <a:rPr lang="de-DE"/>
              <a:t/>
            </a:r>
            <a:br>
              <a:rPr lang="de-DE"/>
            </a:br>
            <a:r>
              <a:rPr lang="de-DE"/>
              <a:t> </a:t>
            </a:r>
            <a:r>
              <a:rPr lang="de-DE" u="sng">
                <a:solidFill>
                  <a:schemeClr val="accent2"/>
                </a:solidFill>
              </a:rPr>
              <a:t>www.umweltbundesamt.de</a:t>
            </a:r>
          </a:p>
        </p:txBody>
      </p:sp>
      <p:pic>
        <p:nvPicPr>
          <p:cNvPr id="998408" name="Picture 8" descr="MCj03120060000[1]"/>
          <p:cNvPicPr>
            <a:picLocks noChangeAspect="1" noChangeArrowheads="1"/>
          </p:cNvPicPr>
          <p:nvPr/>
        </p:nvPicPr>
        <p:blipFill>
          <a:blip r:embed="rId2" cstate="print"/>
          <a:srcRect/>
          <a:stretch>
            <a:fillRect/>
          </a:stretch>
        </p:blipFill>
        <p:spPr bwMode="auto">
          <a:xfrm>
            <a:off x="242888" y="179388"/>
            <a:ext cx="1279525" cy="1296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BA-Kolloquium">
  <a:themeElements>
    <a:clrScheme name="UBA-Kolloquiu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UBA-Kolloquium">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17564" tIns="58782" rIns="117564" bIns="58782" numCol="1" anchor="t" anchorCtr="0" compatLnSpc="1">
        <a:prstTxWarp prst="textNoShape">
          <a:avLst/>
        </a:prstTxWarp>
      </a:bodyPr>
      <a:lstStyle>
        <a:defPPr marL="0" marR="0" indent="0" algn="l" defTabSz="1176338" rtl="0" eaLnBrk="1" fontAlgn="base" latinLnBrk="0" hangingPunct="1">
          <a:lnSpc>
            <a:spcPct val="90000"/>
          </a:lnSpc>
          <a:spcBef>
            <a:spcPct val="25000"/>
          </a:spcBef>
          <a:spcAft>
            <a:spcPct val="0"/>
          </a:spcAft>
          <a:buClr>
            <a:srgbClr val="009E31"/>
          </a:buClr>
          <a:buSzTx/>
          <a:buFont typeface="Wingdings" pitchFamily="2" charset="2"/>
          <a:buNone/>
          <a:tabLst/>
          <a:defRPr kumimoji="0" lang="de-DE"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17564" tIns="58782" rIns="117564" bIns="58782" numCol="1" anchor="t" anchorCtr="0" compatLnSpc="1">
        <a:prstTxWarp prst="textNoShape">
          <a:avLst/>
        </a:prstTxWarp>
      </a:bodyPr>
      <a:lstStyle>
        <a:defPPr marL="0" marR="0" indent="0" algn="l" defTabSz="1176338" rtl="0" eaLnBrk="1" fontAlgn="base" latinLnBrk="0" hangingPunct="1">
          <a:lnSpc>
            <a:spcPct val="90000"/>
          </a:lnSpc>
          <a:spcBef>
            <a:spcPct val="25000"/>
          </a:spcBef>
          <a:spcAft>
            <a:spcPct val="0"/>
          </a:spcAft>
          <a:buClr>
            <a:srgbClr val="009E31"/>
          </a:buClr>
          <a:buSzTx/>
          <a:buFont typeface="Wingdings" pitchFamily="2" charset="2"/>
          <a:buNone/>
          <a:tabLst/>
          <a:defRPr kumimoji="0" lang="de-DE" sz="2800" b="0" i="0" u="none" strike="noStrike" cap="none" normalizeH="0" baseline="0" smtClean="0">
            <a:ln>
              <a:noFill/>
            </a:ln>
            <a:solidFill>
              <a:schemeClr val="tx1"/>
            </a:solidFill>
            <a:effectLst/>
            <a:latin typeface="Arial" charset="0"/>
          </a:defRPr>
        </a:defPPr>
      </a:lstStyle>
    </a:lnDef>
  </a:objectDefaults>
  <a:extraClrSchemeLst>
    <a:extraClrScheme>
      <a:clrScheme name="UBA-Kolloquiu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BA-Kolloquiu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BA-Kolloquiu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BA-Kolloquiu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BA-Kolloquiu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BA-Kolloquiu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BA-Kolloquiu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UBA-Kolloquium</Template>
  <TotalTime>0</TotalTime>
  <Words>665</Words>
  <Application>Microsoft Office PowerPoint</Application>
  <PresentationFormat>Benutzerdefiniert</PresentationFormat>
  <Paragraphs>100</Paragraphs>
  <Slides>18</Slides>
  <Notes>5</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UBA-Kolloquium</vt:lpstr>
      <vt:lpstr>Information System - ETOX</vt:lpstr>
      <vt:lpstr>Which  elements do we need for the derivation of quality criteria?</vt:lpstr>
      <vt:lpstr>Introduction</vt:lpstr>
      <vt:lpstr>Information System - ETOX</vt:lpstr>
      <vt:lpstr>Data Input Projects</vt:lpstr>
      <vt:lpstr>Data Status and Release Process</vt:lpstr>
      <vt:lpstr>Information System ETOX</vt:lpstr>
      <vt:lpstr>Outlook</vt:lpstr>
      <vt:lpstr>Folie 9</vt:lpstr>
      <vt:lpstr>Folie 10</vt:lpstr>
      <vt:lpstr>Folie 11</vt:lpstr>
      <vt:lpstr>Folie 12</vt:lpstr>
      <vt:lpstr>Folie 13</vt:lpstr>
      <vt:lpstr>Folie 14</vt:lpstr>
      <vt:lpstr>Folie 15</vt:lpstr>
      <vt:lpstr>Folie 16</vt:lpstr>
      <vt:lpstr>Folie 17</vt:lpstr>
      <vt:lpstr>Folie 18</vt:lpstr>
    </vt:vector>
  </TitlesOfParts>
  <Company>Umweltbundesamt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dieter schudoma</dc:creator>
  <cp:lastModifiedBy>schudoma</cp:lastModifiedBy>
  <cp:revision>57</cp:revision>
  <cp:lastPrinted>2005-01-18T15:03:52Z</cp:lastPrinted>
  <dcterms:created xsi:type="dcterms:W3CDTF">2005-11-03T08:45:26Z</dcterms:created>
  <dcterms:modified xsi:type="dcterms:W3CDTF">2011-04-21T04:07:32Z</dcterms:modified>
</cp:coreProperties>
</file>