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90" r:id="rId3"/>
  </p:sldMasterIdLst>
  <p:notesMasterIdLst>
    <p:notesMasterId r:id="rId21"/>
  </p:notesMasterIdLst>
  <p:sldIdLst>
    <p:sldId id="256" r:id="rId4"/>
    <p:sldId id="268" r:id="rId5"/>
    <p:sldId id="269" r:id="rId6"/>
    <p:sldId id="262" r:id="rId7"/>
    <p:sldId id="271" r:id="rId8"/>
    <p:sldId id="272" r:id="rId9"/>
    <p:sldId id="257" r:id="rId10"/>
    <p:sldId id="260" r:id="rId11"/>
    <p:sldId id="273" r:id="rId12"/>
    <p:sldId id="258" r:id="rId13"/>
    <p:sldId id="274" r:id="rId14"/>
    <p:sldId id="275" r:id="rId15"/>
    <p:sldId id="276" r:id="rId16"/>
    <p:sldId id="277" r:id="rId17"/>
    <p:sldId id="278" r:id="rId18"/>
    <p:sldId id="270" r:id="rId19"/>
    <p:sldId id="259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915"/>
    <a:srgbClr val="0AB4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588795E-379E-4FEB-A9C8-4687A7679B21}" type="datetimeFigureOut">
              <a:rPr lang="de-DE"/>
              <a:pPr>
                <a:defRPr/>
              </a:pPr>
              <a:t>21.04.2011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C214865-D264-4906-AF98-3D08213E64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dirty="0" smtClean="0"/>
              <a:t>April 21st  2001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e-DE" dirty="0" smtClean="0"/>
              <a:t>NORMAN WS on Data Exchange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39BE-8895-4551-81B0-658CBF2512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8410-4B8A-486A-B6E1-48F029B1F6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BF26-3C26-423A-9467-300B6219B7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5959-FFCF-4DC1-B578-D1ECCBA315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9204-C5EA-475C-BD1B-2C97257843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7BF4-64BB-406B-A221-62C99BD8A9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178E-0762-4B0A-81FC-2F72ECD94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7383-5DC4-4743-BF09-A1B2E4B3A0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9706-67A0-4EB7-93E7-AD1BED9E8A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C98E-8B3A-490E-A961-6E9EBA8D8A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2CDC-A941-4DA9-BB8F-F4B46AD2DB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A9B28-3759-44D4-B39C-D1DD78A676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9852-CD49-44BD-BE42-8E4047F397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5CDD-1B66-4C51-9CCE-F1FC64C590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4C506-AE7E-46A7-9546-CF763CA4D0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2CDC-A941-4DA9-BB8F-F4B46AD2DB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2CDC-A941-4DA9-BB8F-F4B46AD2DB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/>
              <a:t>April 21st  2001</a:t>
            </a:r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de-DE" smtClean="0"/>
              <a:t>NORMAN WS on Data Exchange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/>
              <a:t>1</a:t>
            </a:r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09.09.2009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1</a:t>
            </a: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09.09.2009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260742-3A4D-4C71-9C0D-2CFEFA12774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09.09.2009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C11C61-5E51-44DA-8190-DF65F2EDAD3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09.09.2009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09.09.2009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6EFEEE-2CA7-4BA1-AEB7-D8FE9B8D616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09.09.2009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8959CA-7C94-43BC-87A0-A2D0F5FFEE7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09.09.2009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E96152-3639-419F-9397-59A6F302369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09.09.2009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FD5EE6-82AE-4F4E-87A1-572D9F6B0B3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/>
              <a:t>09.09.2009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1A39BE-8895-4551-81B0-658CBF2512B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09.09.2009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468410-4B8A-486A-B6E1-48F029B1F6E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09.09.2009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FCBF26-3C26-423A-9467-300B6219B74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2CDC-A941-4DA9-BB8F-F4B46AD2DB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60742-3A4D-4C71-9C0D-2CFEFA1277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1C61-5E51-44DA-8190-DF65F2EDAD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FEEE-2CA7-4BA1-AEB7-D8FE9B8D61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59CA-7C94-43BC-87A0-A2D0F5FFEE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6152-3639-419F-9397-59A6F30236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5EE6-82AE-4F4E-87A1-572D9F6B0B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A889D-5200-4978-99B3-9CFB879016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97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09.09.2009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EnviroInfo 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30BD86-205E-49A9-B526-D819404E70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711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/>
              <a:t>09.09.2009</a:t>
            </a:r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6A889D-5200-4978-99B3-9CFB879016B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ebetox.uba.de/webETOX/index.do?language=en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bl.de/gsblweb3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hyperlink" Target="http://www.gsbl.e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bl.de/gsblweb30/directsearch.do?param=CASRN.CASRN=Wer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ebetox.uba.de/webETOX/index.do?language=en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jpeg"/><Relationship Id="rId4" Type="http://schemas.openxmlformats.org/officeDocument/2006/relationships/hyperlink" Target="http://www.gsbl.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www.pop-dioxindb.de/index-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op-dioxindb.de/index-e.html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bl.d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sbl.de/" TargetMode="Externa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www.pop-dioxindb.de/index-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de-DE" b="1" dirty="0" smtClean="0">
                <a:solidFill>
                  <a:srgbClr val="35A915"/>
                </a:solidFill>
              </a:rPr>
              <a:t>Workshop 2011</a:t>
            </a:r>
            <a:endParaRPr lang="de-DE" dirty="0" smtClean="0">
              <a:solidFill>
                <a:srgbClr val="35A915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85875" y="2357438"/>
            <a:ext cx="6400800" cy="2928937"/>
          </a:xfrm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500" b="1" dirty="0" smtClean="0">
                <a:solidFill>
                  <a:srgbClr val="35A915"/>
                </a:solidFill>
              </a:rPr>
              <a:t>Linked Data 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35A915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35A915"/>
                </a:solidFill>
              </a:rPr>
              <a:t>A Dynamic Interface for C</a:t>
            </a:r>
            <a:r>
              <a:rPr lang="de-DE" sz="2400" b="1" dirty="0" err="1" smtClean="0">
                <a:solidFill>
                  <a:srgbClr val="35A915"/>
                </a:solidFill>
              </a:rPr>
              <a:t>hemical</a:t>
            </a:r>
            <a:r>
              <a:rPr lang="de-DE" sz="2400" b="1" dirty="0" smtClean="0">
                <a:solidFill>
                  <a:srgbClr val="35A915"/>
                </a:solidFill>
              </a:rPr>
              <a:t> </a:t>
            </a:r>
            <a:r>
              <a:rPr lang="de-DE" sz="2400" b="1" dirty="0" err="1" smtClean="0">
                <a:solidFill>
                  <a:srgbClr val="35A915"/>
                </a:solidFill>
              </a:rPr>
              <a:t>and</a:t>
            </a:r>
            <a:r>
              <a:rPr lang="de-DE" sz="2400" b="1" dirty="0" smtClean="0">
                <a:solidFill>
                  <a:srgbClr val="35A915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b="1" dirty="0" smtClean="0">
                <a:solidFill>
                  <a:srgbClr val="35A915"/>
                </a:solidFill>
              </a:rPr>
              <a:t>Environmental Information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b="1" dirty="0" smtClean="0">
                <a:solidFill>
                  <a:srgbClr val="35A915"/>
                </a:solidFill>
              </a:rPr>
              <a:t>in Germany </a:t>
            </a:r>
            <a:endParaRPr lang="en-US" sz="2400" b="1" dirty="0" smtClean="0">
              <a:solidFill>
                <a:srgbClr val="35A915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35A915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35A915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35A915"/>
                </a:solidFill>
              </a:rPr>
              <a:t>Gerlinde Knetsch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35A915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35A915"/>
                </a:solidFill>
              </a:rPr>
              <a:t>Federal Environment Agency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35A915"/>
                </a:solidFill>
              </a:rPr>
              <a:t>Unit IV 2.1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35A915"/>
                </a:solidFill>
              </a:rPr>
              <a:t> Information Systems on Chemicals</a:t>
            </a:r>
            <a:endParaRPr lang="de-DE" sz="2400" dirty="0" smtClean="0">
              <a:solidFill>
                <a:srgbClr val="35A915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</a:t>
            </a:r>
          </a:p>
        </p:txBody>
      </p:sp>
      <p:pic>
        <p:nvPicPr>
          <p:cNvPr id="5124" name="Picture 4" descr="UBA_Log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68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4860032" y="6488668"/>
            <a:ext cx="21355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dirty="0" smtClean="0"/>
              <a:t>Norman Workshop 2011 April 21st</a:t>
            </a:r>
            <a:endParaRPr lang="de-DE" sz="10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1763688" cy="58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hteck 3"/>
          <p:cNvSpPr>
            <a:spLocks noChangeArrowheads="1"/>
          </p:cNvSpPr>
          <p:nvPr/>
        </p:nvSpPr>
        <p:spPr bwMode="auto">
          <a:xfrm>
            <a:off x="714375" y="1000125"/>
            <a:ext cx="7310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Information System </a:t>
            </a:r>
            <a:r>
              <a:rPr lang="en-US" dirty="0" err="1" smtClean="0"/>
              <a:t>Ecotoxicology</a:t>
            </a:r>
            <a:r>
              <a:rPr lang="en-US" dirty="0" smtClean="0"/>
              <a:t> and Environmental Quality Targets </a:t>
            </a:r>
          </a:p>
          <a:p>
            <a:r>
              <a:rPr lang="de-DE" dirty="0" smtClean="0">
                <a:hlinkClick r:id="rId2"/>
              </a:rPr>
              <a:t>ETOX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Norman Workshop 2011 April 21st</a:t>
            </a:r>
          </a:p>
          <a:p>
            <a:pPr>
              <a:defRPr/>
            </a:pPr>
            <a:r>
              <a:rPr lang="de-DE" dirty="0" smtClean="0"/>
              <a:t>Gerlinde Knetsch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1561"/>
            <a:ext cx="1369318" cy="45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 t="18329" r="2323" b="6250"/>
          <a:stretch>
            <a:fillRect/>
          </a:stretch>
        </p:blipFill>
        <p:spPr bwMode="auto">
          <a:xfrm>
            <a:off x="53708" y="1916832"/>
            <a:ext cx="9090292" cy="394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15616" y="1340769"/>
            <a:ext cx="7429500" cy="4524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Interoperability between monitoring data databases and chemical databases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WebServices</a:t>
            </a:r>
            <a:r>
              <a:rPr lang="en-US" dirty="0" smtClean="0"/>
              <a:t> to open databases for the access of other user groups (XML-structure)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 First step: linked data via a key identifier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dirty="0" smtClean="0"/>
              <a:t>CAS as </a:t>
            </a:r>
            <a:r>
              <a:rPr lang="en-US" dirty="0" smtClean="0"/>
              <a:t>a linked element via </a:t>
            </a:r>
            <a:r>
              <a:rPr lang="en-US" dirty="0" err="1" smtClean="0"/>
              <a:t>RegName</a:t>
            </a:r>
            <a:r>
              <a:rPr lang="en-US" dirty="0" smtClean="0"/>
              <a:t> of GSBL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monitoring data </a:t>
            </a:r>
            <a:r>
              <a:rPr lang="en-US" dirty="0" smtClean="0">
                <a:sym typeface="Wingdings" pitchFamily="2" charset="2"/>
              </a:rPr>
              <a:t> chemical data  </a:t>
            </a:r>
            <a:r>
              <a:rPr lang="en-US" dirty="0" err="1" smtClean="0">
                <a:sym typeface="Wingdings" pitchFamily="2" charset="2"/>
              </a:rPr>
              <a:t>ecotoxicological</a:t>
            </a:r>
            <a:r>
              <a:rPr lang="en-US" dirty="0" smtClean="0">
                <a:sym typeface="Wingdings" pitchFamily="2" charset="2"/>
              </a:rPr>
              <a:t> data 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 BUT NO one way “Ticket”   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  bi-directional data linking – win-win situation</a:t>
            </a:r>
            <a:endParaRPr lang="de-DE" dirty="0"/>
          </a:p>
        </p:txBody>
      </p:sp>
      <p:sp>
        <p:nvSpPr>
          <p:cNvPr id="7171" name="Rechteck 5"/>
          <p:cNvSpPr>
            <a:spLocks noChangeArrowheads="1"/>
          </p:cNvSpPr>
          <p:nvPr/>
        </p:nvSpPr>
        <p:spPr bwMode="auto">
          <a:xfrm>
            <a:off x="1000125" y="714375"/>
            <a:ext cx="7820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5A915"/>
                </a:solidFill>
                <a:latin typeface="+mj-lt"/>
              </a:rPr>
              <a:t>Technical aspects of the dynamic interface 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Norman Workshop 2011 April 21st Gerlinde Knetsch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3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66114"/>
            <a:ext cx="1475656" cy="4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Grafik 2" descr="Unbenan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522" y="2636912"/>
            <a:ext cx="8739478" cy="2952328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084168" y="1382579"/>
            <a:ext cx="291509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de-DE" sz="1600" i="1" dirty="0" smtClean="0">
                <a:hlinkClick r:id="rId3"/>
              </a:rPr>
              <a:t>www.gsbl.de/gsblweb30/ </a:t>
            </a:r>
            <a:endParaRPr lang="de-DE" sz="1600" i="1" dirty="0" smtClean="0"/>
          </a:p>
          <a:p>
            <a:pPr lvl="0">
              <a:buFontTx/>
              <a:buChar char="-"/>
            </a:pPr>
            <a:endParaRPr kumimoji="0" lang="de-DE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GSBL-Registriernummer 115774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7" descr="logo_gsbl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628800"/>
            <a:ext cx="16002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5"/>
          <p:cNvSpPr>
            <a:spLocks noChangeArrowheads="1"/>
          </p:cNvSpPr>
          <p:nvPr/>
        </p:nvSpPr>
        <p:spPr bwMode="auto">
          <a:xfrm>
            <a:off x="1000125" y="714375"/>
            <a:ext cx="78203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5A915"/>
                </a:solidFill>
                <a:latin typeface="+mj-lt"/>
              </a:rPr>
              <a:t>Technical aspects of the dynamic interface Example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rot="5400000">
            <a:off x="6481006" y="2960154"/>
            <a:ext cx="1512168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logo.png"/>
          <p:cNvPicPr>
            <a:picLocks noChangeAspect="1"/>
          </p:cNvPicPr>
          <p:nvPr/>
        </p:nvPicPr>
        <p:blipFill>
          <a:blip r:embed="rId6" cstate="print"/>
          <a:srcRect l="14175" r="47638"/>
          <a:stretch>
            <a:fillRect/>
          </a:stretch>
        </p:blipFill>
        <p:spPr>
          <a:xfrm>
            <a:off x="1619672" y="1628800"/>
            <a:ext cx="1979712" cy="504056"/>
          </a:xfrm>
          <a:prstGeom prst="rect">
            <a:avLst/>
          </a:prstGeom>
        </p:spPr>
      </p:pic>
      <p:sp>
        <p:nvSpPr>
          <p:cNvPr id="15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5364088" y="630932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Norman Workshop 2011 April 21st Gerlinde Knetsch</a:t>
            </a: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Bild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10915700" cy="4680520"/>
          </a:xfrm>
          <a:prstGeom prst="rect">
            <a:avLst/>
          </a:prstGeom>
          <a:noFill/>
        </p:spPr>
      </p:pic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1774825" y="2917825"/>
            <a:ext cx="2057400" cy="304800"/>
          </a:xfrm>
          <a:prstGeom prst="ellipse">
            <a:avLst/>
          </a:prstGeom>
          <a:solidFill>
            <a:srgbClr val="FFFFFF">
              <a:alpha val="6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372200" y="630932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tx1"/>
                </a:solidFill>
              </a:rPr>
              <a:t>Norman Workshop 2011 April 21st Gerlinde Knetsch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012160" y="5445224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hteck 5"/>
          <p:cNvSpPr>
            <a:spLocks noChangeArrowheads="1"/>
          </p:cNvSpPr>
          <p:nvPr/>
        </p:nvSpPr>
        <p:spPr bwMode="auto">
          <a:xfrm>
            <a:off x="1000125" y="714375"/>
            <a:ext cx="7820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5A915"/>
                </a:solidFill>
                <a:latin typeface="+mj-lt"/>
              </a:rPr>
              <a:t>Technical aspects of the dynamic interface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Norman Workshop 2011 April 21st Gerlinde Knetsch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3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66114"/>
            <a:ext cx="1475656" cy="4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916832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&lt;td class="grid1content bc8"&gt;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CAS-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Nummer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&lt;/td&gt;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&lt;td class="grid1content bc8"&gt;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&lt;input type="hidden" name="combine[1]" value="und"&gt;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&lt;input type="hidden" name="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bracketopen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[1]" value=""&gt;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&lt;input type="hidden" name="field[1]" value="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CASRN.CASRN"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&lt;input type="hidden" name="operator[1]" value="="&gt;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&lt;input type="text" name="value[1]" value=""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onkeypress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="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submitOnEnter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this,event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)" class="bc2 textbox1"&gt;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&lt;input type="hidden" name="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bracketclose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[1]" value=""&gt;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139952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de-DE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Searching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Code </a:t>
            </a:r>
            <a:r>
              <a:rPr lang="de-DE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parameter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(CAS-Nummer)</a:t>
            </a:r>
            <a:endParaRPr lang="de-DE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0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Value in </a:t>
            </a:r>
            <a:r>
              <a:rPr lang="de-DE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field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CASRN -  </a:t>
            </a:r>
            <a:r>
              <a:rPr lang="de-DE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Directlink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de-DE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465313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http://www.gsbl.de/gsblweb30/directsearch.do?param=</a:t>
            </a:r>
            <a:r>
              <a:rPr lang="de-DE" sz="1100" dirty="0" smtClean="0">
                <a:latin typeface="Courier New" pitchFamily="49" charset="0"/>
                <a:ea typeface="Times New Roman" pitchFamily="18" charset="0"/>
                <a:cs typeface="Courier New" pitchFamily="49" charset="0"/>
                <a:hlinkClick r:id="rId3"/>
              </a:rPr>
              <a:t>CASRN.CASRN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=Wert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292080" y="4653136"/>
            <a:ext cx="172819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hteck 5"/>
          <p:cNvSpPr>
            <a:spLocks noChangeArrowheads="1"/>
          </p:cNvSpPr>
          <p:nvPr/>
        </p:nvSpPr>
        <p:spPr bwMode="auto">
          <a:xfrm>
            <a:off x="1000125" y="714375"/>
            <a:ext cx="7820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5A915"/>
                </a:solidFill>
                <a:latin typeface="+mj-lt"/>
              </a:rPr>
              <a:t>More Information ????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Norman Workshop 2011 April 21st Gerlinde Knetsch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3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66114"/>
            <a:ext cx="1475656" cy="4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79512" y="1721714"/>
            <a:ext cx="82566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Body-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field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code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&lt;a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href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="http://www.gsbl.de/gsblweb30/directSearch.do?param=CASRN.CASRN=74472-37-0"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target="_blank"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onclick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="return pop('http://www.gsbl.de/gsblweb30/directSearch.do?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=CASRN.CASRN=74472-37-0', '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pophelp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', 'width=820', 'height=620', 'toolbar=no',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'location=no', 'directories=no', 'status=no', '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menubar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=no', 'scrollbars=no', 'resizable=no');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"&gt;74472-37-0&lt;/a&gt;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5"/>
          <p:cNvSpPr>
            <a:spLocks noChangeArrowheads="1"/>
          </p:cNvSpPr>
          <p:nvPr/>
        </p:nvSpPr>
        <p:spPr bwMode="auto">
          <a:xfrm>
            <a:off x="755576" y="3645024"/>
            <a:ext cx="7820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5A915"/>
                </a:solidFill>
                <a:latin typeface="+mj-lt"/>
              </a:rPr>
              <a:t>Are you interested  in contact us 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B2CDC-A941-4DA9-BB8F-F4B46AD2DB2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6" name="Picture 2" descr="Grabsteine des Friedho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411913" cy="4721225"/>
          </a:xfrm>
          <a:prstGeom prst="rect">
            <a:avLst/>
          </a:prstGeom>
          <a:noFill/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547664" y="1340768"/>
            <a:ext cx="5915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We</a:t>
            </a:r>
            <a:r>
              <a:rPr lang="de-DE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de-DE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don‘t</a:t>
            </a:r>
            <a:r>
              <a:rPr lang="de-DE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de-DE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need</a:t>
            </a:r>
            <a:r>
              <a:rPr lang="de-DE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de-DE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data</a:t>
            </a:r>
            <a:r>
              <a:rPr lang="de-DE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de-DE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cemeteries</a:t>
            </a:r>
            <a:endParaRPr lang="de-DE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57613" y="1988840"/>
            <a:ext cx="43011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b="1" dirty="0" err="1" smtClean="0">
                <a:solidFill>
                  <a:srgbClr val="FFFF00"/>
                </a:solidFill>
                <a:latin typeface="Arial" charset="0"/>
              </a:rPr>
              <a:t>We</a:t>
            </a:r>
            <a:r>
              <a:rPr lang="de-DE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latin typeface="Arial" charset="0"/>
              </a:rPr>
              <a:t>need</a:t>
            </a:r>
            <a:r>
              <a:rPr lang="de-DE" b="1" dirty="0" smtClean="0">
                <a:solidFill>
                  <a:srgbClr val="FFFF00"/>
                </a:solidFill>
                <a:latin typeface="Arial" charset="0"/>
              </a:rPr>
              <a:t> „</a:t>
            </a:r>
            <a:r>
              <a:rPr lang="de-DE" b="1" dirty="0" err="1" smtClean="0">
                <a:solidFill>
                  <a:srgbClr val="FFFF00"/>
                </a:solidFill>
                <a:latin typeface="Arial" charset="0"/>
              </a:rPr>
              <a:t>Linked</a:t>
            </a:r>
            <a:r>
              <a:rPr lang="de-DE" b="1" dirty="0" smtClean="0">
                <a:solidFill>
                  <a:srgbClr val="FFFF00"/>
                </a:solidFill>
                <a:latin typeface="Arial" charset="0"/>
              </a:rPr>
              <a:t> Data“ </a:t>
            </a:r>
          </a:p>
          <a:p>
            <a:pPr algn="ctr"/>
            <a:r>
              <a:rPr lang="de-DE" b="1" dirty="0" err="1" smtClean="0">
                <a:solidFill>
                  <a:srgbClr val="FFFF00"/>
                </a:solidFill>
                <a:latin typeface="Arial" charset="0"/>
              </a:rPr>
              <a:t>with</a:t>
            </a:r>
            <a:r>
              <a:rPr lang="de-DE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latin typeface="Arial" charset="0"/>
              </a:rPr>
              <a:t>dynamic</a:t>
            </a:r>
            <a:r>
              <a:rPr lang="de-DE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latin typeface="Arial" charset="0"/>
              </a:rPr>
              <a:t>interfaces</a:t>
            </a:r>
            <a:r>
              <a:rPr lang="de-DE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latin typeface="Arial" charset="0"/>
              </a:rPr>
              <a:t>for</a:t>
            </a:r>
            <a:r>
              <a:rPr lang="de-DE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latin typeface="Arial" charset="0"/>
              </a:rPr>
              <a:t>exchange</a:t>
            </a:r>
            <a:endParaRPr lang="de-DE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35696" y="3789040"/>
            <a:ext cx="7214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/>
              <a:t>112,34</a:t>
            </a:r>
          </a:p>
          <a:p>
            <a:endParaRPr lang="de-DE" sz="1400" b="1" dirty="0"/>
          </a:p>
          <a:p>
            <a:r>
              <a:rPr lang="de-DE" sz="1400" b="1" dirty="0"/>
              <a:t>  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804248" y="3933056"/>
            <a:ext cx="5935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800" b="1" u="sng" dirty="0" smtClean="0"/>
              <a:t>15</a:t>
            </a:r>
            <a:endParaRPr lang="de-DE" sz="800" b="1" u="sng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979712" y="4149080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/>
              <a:t>87,3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563888" y="3717032"/>
            <a:ext cx="4445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900" b="1" dirty="0"/>
              <a:t>-</a:t>
            </a:r>
            <a:r>
              <a:rPr lang="de-DE" sz="1000" b="1" dirty="0" smtClean="0"/>
              <a:t>13,3</a:t>
            </a:r>
          </a:p>
          <a:p>
            <a:endParaRPr lang="de-DE" sz="1000" b="1" dirty="0" smtClean="0"/>
          </a:p>
          <a:p>
            <a:r>
              <a:rPr lang="de-DE" sz="1000" b="1" dirty="0" smtClean="0"/>
              <a:t>5,6</a:t>
            </a:r>
            <a:endParaRPr lang="de-DE" sz="1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15616" y="1340768"/>
            <a:ext cx="7429500" cy="4524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Central </a:t>
            </a:r>
            <a:r>
              <a:rPr lang="en-US" dirty="0" smtClean="0"/>
              <a:t>platform and access to a joint database to evaluated effects information from aquatic and terrestrial </a:t>
            </a:r>
            <a:r>
              <a:rPr lang="en-US" dirty="0" err="1" smtClean="0"/>
              <a:t>ecotoxicology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 4.000 Information on various national and international environmental quality guidelines, targets, standards, criteria, and limit values for the protection of water and soil. .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contains approximately 52,000 entries on effects to aquatic organisms, approximately 4,000 entries on effects to terrestrial organisms, as well as approximately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integrates </a:t>
            </a:r>
            <a:r>
              <a:rPr lang="en-US" dirty="0" err="1" smtClean="0"/>
              <a:t>ecotoxicological</a:t>
            </a:r>
            <a:r>
              <a:rPr lang="en-US" dirty="0" smtClean="0"/>
              <a:t> effect data of GSBL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endParaRPr lang="de-DE" dirty="0"/>
          </a:p>
        </p:txBody>
      </p:sp>
      <p:sp>
        <p:nvSpPr>
          <p:cNvPr id="7171" name="Rechteck 5"/>
          <p:cNvSpPr>
            <a:spLocks noChangeArrowheads="1"/>
          </p:cNvSpPr>
          <p:nvPr/>
        </p:nvSpPr>
        <p:spPr bwMode="auto">
          <a:xfrm>
            <a:off x="1000125" y="714375"/>
            <a:ext cx="78203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Information System </a:t>
            </a:r>
            <a:r>
              <a:rPr lang="en-US" dirty="0" err="1" smtClean="0"/>
              <a:t>Ecotoxicology</a:t>
            </a:r>
            <a:r>
              <a:rPr lang="en-US" dirty="0" smtClean="0"/>
              <a:t> and Environmental Quality Targets </a:t>
            </a:r>
          </a:p>
          <a:p>
            <a:r>
              <a:rPr lang="de-DE" dirty="0" smtClean="0">
                <a:hlinkClick r:id="rId2"/>
              </a:rPr>
              <a:t>ETOX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Norman Workshop 2011 April 21st Gerlinde Knetsch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3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66114"/>
            <a:ext cx="1475656" cy="4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7" descr="logo_gsbl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229200"/>
            <a:ext cx="16002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Norman Workshop 2011 April 21st  Gerlinde Knetsch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B2CDC-A941-4DA9-BB8F-F4B46AD2DB2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475656" y="2060848"/>
            <a:ext cx="6462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4.1.1. Accessibility/availability of monitoring data</a:t>
            </a:r>
          </a:p>
          <a:p>
            <a:r>
              <a:rPr lang="en-US" i="1" dirty="0" smtClean="0"/>
              <a:t>Common data format (concentration + metadata) needed to improve interoperability of databases and</a:t>
            </a:r>
          </a:p>
          <a:p>
            <a:r>
              <a:rPr lang="en-US" i="1" dirty="0" smtClean="0"/>
              <a:t>enhance exploitation of available monitoring data</a:t>
            </a:r>
          </a:p>
          <a:p>
            <a:endParaRPr lang="en-US" i="1" dirty="0" smtClean="0"/>
          </a:p>
          <a:p>
            <a:r>
              <a:rPr lang="en-US" b="1" i="1" dirty="0" smtClean="0"/>
              <a:t>4.1.2. Accessibility/availability of </a:t>
            </a:r>
            <a:r>
              <a:rPr lang="en-US" b="1" i="1" dirty="0" err="1" smtClean="0"/>
              <a:t>ecotox</a:t>
            </a:r>
            <a:r>
              <a:rPr lang="en-US" b="1" i="1" dirty="0" smtClean="0"/>
              <a:t> data</a:t>
            </a:r>
          </a:p>
          <a:p>
            <a:r>
              <a:rPr lang="en-US" i="1" dirty="0" smtClean="0"/>
              <a:t>Exchange of </a:t>
            </a:r>
            <a:r>
              <a:rPr lang="en-US" i="1" dirty="0" err="1" smtClean="0"/>
              <a:t>ecotoxicological</a:t>
            </a:r>
            <a:r>
              <a:rPr lang="en-US" i="1" dirty="0" smtClean="0"/>
              <a:t> data at EU level needed</a:t>
            </a:r>
          </a:p>
          <a:p>
            <a:r>
              <a:rPr lang="en-US" dirty="0" smtClean="0"/>
              <a:t>A common exchange platform at EU level is needed to improve interoperability.</a:t>
            </a:r>
          </a:p>
          <a:p>
            <a:r>
              <a:rPr lang="en-US" dirty="0" smtClean="0"/>
              <a:t>There is a wish to have a list of databases for </a:t>
            </a:r>
            <a:r>
              <a:rPr lang="en-US" dirty="0" err="1" smtClean="0"/>
              <a:t>ecotoxicological</a:t>
            </a:r>
            <a:r>
              <a:rPr lang="en-US" dirty="0" smtClean="0"/>
              <a:t> endpoints, including meta information, on data quality, effect modifying parameters, compartment, internet links, etc.</a:t>
            </a:r>
            <a:endParaRPr lang="en-US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9553"/>
            <a:ext cx="1585342" cy="52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UBA_Log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168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195736" y="69269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35A915"/>
                </a:solidFill>
                <a:latin typeface="+mj-lt"/>
              </a:rPr>
              <a:t>Let</a:t>
            </a:r>
            <a:r>
              <a:rPr lang="de-DE" sz="2400" b="1" dirty="0" smtClean="0">
                <a:solidFill>
                  <a:srgbClr val="35A915"/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rgbClr val="35A915"/>
                </a:solidFill>
                <a:latin typeface="+mj-lt"/>
              </a:rPr>
              <a:t>me</a:t>
            </a:r>
            <a:r>
              <a:rPr lang="de-DE" sz="2400" b="1" dirty="0" smtClean="0">
                <a:solidFill>
                  <a:srgbClr val="35A915"/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rgbClr val="35A915"/>
                </a:solidFill>
                <a:latin typeface="+mj-lt"/>
              </a:rPr>
              <a:t>start</a:t>
            </a:r>
            <a:r>
              <a:rPr lang="de-DE" sz="2400" b="1" dirty="0" smtClean="0">
                <a:solidFill>
                  <a:srgbClr val="35A915"/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rgbClr val="35A915"/>
                </a:solidFill>
                <a:latin typeface="+mj-lt"/>
              </a:rPr>
              <a:t>with</a:t>
            </a:r>
            <a:r>
              <a:rPr lang="de-DE" sz="2400" b="1" dirty="0" smtClean="0">
                <a:solidFill>
                  <a:srgbClr val="35A915"/>
                </a:solidFill>
                <a:latin typeface="+mj-lt"/>
              </a:rPr>
              <a:t> a </a:t>
            </a:r>
            <a:r>
              <a:rPr lang="de-DE" sz="2400" b="1" dirty="0" err="1" smtClean="0">
                <a:solidFill>
                  <a:srgbClr val="35A915"/>
                </a:solidFill>
                <a:latin typeface="+mj-lt"/>
              </a:rPr>
              <a:t>quotation</a:t>
            </a:r>
            <a:r>
              <a:rPr lang="de-DE" sz="2400" b="1" dirty="0" smtClean="0">
                <a:solidFill>
                  <a:srgbClr val="35A915"/>
                </a:solidFill>
                <a:latin typeface="+mj-lt"/>
              </a:rPr>
              <a:t> …. </a:t>
            </a:r>
          </a:p>
          <a:p>
            <a:endParaRPr lang="de-DE" sz="2400" b="1" dirty="0" smtClean="0">
              <a:solidFill>
                <a:srgbClr val="35A915"/>
              </a:solidFill>
              <a:latin typeface="+mj-lt"/>
            </a:endParaRPr>
          </a:p>
          <a:p>
            <a:r>
              <a:rPr lang="de-DE" sz="2400" b="1" dirty="0" smtClean="0">
                <a:solidFill>
                  <a:srgbClr val="35A915"/>
                </a:solidFill>
                <a:latin typeface="+mj-lt"/>
              </a:rPr>
              <a:t>Key </a:t>
            </a:r>
            <a:r>
              <a:rPr lang="de-DE" sz="2400" b="1" dirty="0" err="1" smtClean="0">
                <a:solidFill>
                  <a:srgbClr val="35A915"/>
                </a:solidFill>
                <a:latin typeface="+mj-lt"/>
              </a:rPr>
              <a:t>Massages</a:t>
            </a:r>
            <a:r>
              <a:rPr lang="de-DE" sz="2400" b="1" dirty="0" smtClean="0">
                <a:solidFill>
                  <a:srgbClr val="35A915"/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rgbClr val="35A915"/>
                </a:solidFill>
                <a:latin typeface="+mj-lt"/>
              </a:rPr>
              <a:t>of</a:t>
            </a:r>
            <a:r>
              <a:rPr lang="de-DE" sz="2400" b="1" dirty="0" smtClean="0">
                <a:solidFill>
                  <a:srgbClr val="35A915"/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rgbClr val="35A915"/>
                </a:solidFill>
                <a:latin typeface="+mj-lt"/>
              </a:rPr>
              <a:t>the</a:t>
            </a:r>
            <a:r>
              <a:rPr lang="de-DE" sz="2400" b="1" dirty="0" smtClean="0">
                <a:solidFill>
                  <a:srgbClr val="35A915"/>
                </a:solidFill>
                <a:latin typeface="+mj-lt"/>
              </a:rPr>
              <a:t> last </a:t>
            </a:r>
            <a:r>
              <a:rPr lang="de-DE" sz="2400" b="1" dirty="0" err="1" smtClean="0">
                <a:solidFill>
                  <a:srgbClr val="35A915"/>
                </a:solidFill>
                <a:latin typeface="+mj-lt"/>
              </a:rPr>
              <a:t>workshop</a:t>
            </a:r>
            <a:r>
              <a:rPr lang="de-DE" sz="2400" b="1" dirty="0" smtClean="0">
                <a:solidFill>
                  <a:srgbClr val="35A915"/>
                </a:solidFill>
                <a:latin typeface="+mj-lt"/>
              </a:rPr>
              <a:t> </a:t>
            </a:r>
            <a:r>
              <a:rPr lang="de-DE" sz="2400" dirty="0" smtClean="0">
                <a:latin typeface="+mj-lt"/>
              </a:rPr>
              <a:t>…</a:t>
            </a:r>
            <a:endParaRPr lang="de-DE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Norman Workshop 2011 April 21st</a:t>
            </a:r>
          </a:p>
          <a:p>
            <a:pPr>
              <a:defRPr/>
            </a:pPr>
            <a:r>
              <a:rPr lang="de-DE" dirty="0" smtClean="0"/>
              <a:t>Gerlinde Knetsch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B2CDC-A941-4DA9-BB8F-F4B46AD2DB2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475656" y="1700808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Databases </a:t>
            </a:r>
            <a:r>
              <a:rPr lang="en-US" dirty="0" smtClean="0"/>
              <a:t>special content e.g. OSPAR database, Water Quality database, Environmental Specimen Bank….</a:t>
            </a:r>
            <a:endParaRPr lang="de-DE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93379"/>
            <a:ext cx="1693862" cy="56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835696" y="40466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5A915"/>
                </a:solidFill>
                <a:latin typeface="+mj-lt"/>
              </a:rPr>
              <a:t>4.1.1. Accessibility/availability of monitoring data</a:t>
            </a:r>
          </a:p>
        </p:txBody>
      </p:sp>
      <p:pic>
        <p:nvPicPr>
          <p:cNvPr id="47" name="Grafik 46"/>
          <p:cNvPicPr/>
          <p:nvPr/>
        </p:nvPicPr>
        <p:blipFill>
          <a:blip r:embed="rId3" cstate="print"/>
          <a:srcRect l="1653" t="15743" b="3463"/>
          <a:stretch>
            <a:fillRect/>
          </a:stretch>
        </p:blipFill>
        <p:spPr bwMode="auto">
          <a:xfrm>
            <a:off x="2771800" y="3356992"/>
            <a:ext cx="56673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feld 47"/>
          <p:cNvSpPr txBox="1"/>
          <p:nvPr/>
        </p:nvSpPr>
        <p:spPr>
          <a:xfrm>
            <a:off x="539552" y="25649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Information Portal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Persistent </a:t>
            </a:r>
            <a:r>
              <a:rPr lang="de-DE" dirty="0" err="1" smtClean="0"/>
              <a:t>Organic</a:t>
            </a:r>
            <a:r>
              <a:rPr lang="de-DE" dirty="0" smtClean="0"/>
              <a:t> </a:t>
            </a:r>
            <a:r>
              <a:rPr lang="de-DE" dirty="0" err="1" smtClean="0"/>
              <a:t>Pollutants</a:t>
            </a:r>
            <a:r>
              <a:rPr lang="de-DE" dirty="0" smtClean="0"/>
              <a:t> (</a:t>
            </a:r>
            <a:r>
              <a:rPr lang="de-DE" dirty="0" smtClean="0">
                <a:hlinkClick r:id="rId4"/>
              </a:rPr>
              <a:t>POP-Portal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694A4-7AE3-447A-A577-8E4D6154875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11269" name="Textfeld 2"/>
          <p:cNvSpPr txBox="1">
            <a:spLocks noChangeArrowheads="1"/>
          </p:cNvSpPr>
          <p:nvPr/>
        </p:nvSpPr>
        <p:spPr bwMode="auto">
          <a:xfrm>
            <a:off x="571500" y="357188"/>
            <a:ext cx="7572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 </a:t>
            </a: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</p:txBody>
      </p:sp>
      <p:sp>
        <p:nvSpPr>
          <p:cNvPr id="11270" name="Rechteck 6"/>
          <p:cNvSpPr>
            <a:spLocks noChangeArrowheads="1"/>
          </p:cNvSpPr>
          <p:nvPr/>
        </p:nvSpPr>
        <p:spPr bwMode="auto">
          <a:xfrm>
            <a:off x="2286000" y="2551113"/>
            <a:ext cx="45720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Up-to-date, comprehensive and reliable information on the environmental properties of chemical substances and preparations is of immense importance for all areas of environmental protection and for averting danger. 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11560" y="1484784"/>
            <a:ext cx="7572375" cy="4524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Central </a:t>
            </a:r>
            <a:r>
              <a:rPr lang="en-US" dirty="0" smtClean="0">
                <a:solidFill>
                  <a:srgbClr val="000000"/>
                </a:solidFill>
              </a:rPr>
              <a:t>platform to </a:t>
            </a:r>
            <a:r>
              <a:rPr lang="en-US" dirty="0">
                <a:solidFill>
                  <a:srgbClr val="000000"/>
                </a:solidFill>
              </a:rPr>
              <a:t>online information </a:t>
            </a:r>
            <a:r>
              <a:rPr lang="en-US" dirty="0" smtClean="0">
                <a:solidFill>
                  <a:srgbClr val="000000"/>
                </a:solidFill>
              </a:rPr>
              <a:t>about POPs </a:t>
            </a:r>
            <a:r>
              <a:rPr lang="en-US" b="1" u="sng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GB" dirty="0" smtClean="0"/>
              <a:t>supplies the retrieval of data and information for environmental monitoring data of POPs to a joint database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GB" dirty="0" smtClean="0"/>
              <a:t> </a:t>
            </a:r>
            <a:endParaRPr lang="de-DE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 generating a general view of the contamination of humans and the environment by POPs</a:t>
            </a:r>
            <a:br>
              <a:rPr lang="en-GB" dirty="0" smtClean="0"/>
            </a:br>
            <a:endParaRPr lang="en-GB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 making comments on trends of contamination of environmental media and humans</a:t>
            </a:r>
            <a:br>
              <a:rPr lang="en-GB" dirty="0" smtClean="0"/>
            </a:br>
            <a:endParaRPr lang="en-GB" dirty="0" smtClean="0"/>
          </a:p>
          <a:p>
            <a:pPr lvl="0">
              <a:buFont typeface="Wingdings" pitchFamily="2" charset="2"/>
              <a:buChar char="Ø"/>
            </a:pPr>
            <a:r>
              <a:rPr lang="en-GB" dirty="0" smtClean="0"/>
              <a:t> documentation and control of the success of environmental measures initiated to reduce the input of dioxins into environment and the exposition of dioxins to humans.</a:t>
            </a:r>
            <a:endParaRPr lang="de-DE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272" name="Textfeld 2"/>
          <p:cNvSpPr txBox="1">
            <a:spLocks noChangeArrowheads="1"/>
          </p:cNvSpPr>
          <p:nvPr/>
        </p:nvSpPr>
        <p:spPr bwMode="auto">
          <a:xfrm>
            <a:off x="500063" y="500063"/>
            <a:ext cx="4786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smtClean="0"/>
              <a:t>Information Portal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Persistent </a:t>
            </a:r>
            <a:r>
              <a:rPr lang="de-DE" dirty="0" err="1" smtClean="0"/>
              <a:t>Organic</a:t>
            </a:r>
            <a:r>
              <a:rPr lang="de-DE" dirty="0" smtClean="0"/>
              <a:t> </a:t>
            </a:r>
            <a:r>
              <a:rPr lang="de-DE" dirty="0" err="1" smtClean="0"/>
              <a:t>Pollutants</a:t>
            </a:r>
            <a:r>
              <a:rPr lang="de-DE" dirty="0" smtClean="0"/>
              <a:t> (</a:t>
            </a:r>
            <a:r>
              <a:rPr lang="de-DE" dirty="0" smtClean="0">
                <a:hlinkClick r:id="rId2"/>
              </a:rPr>
              <a:t>POP-Portal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0" name="Grafik 9" descr="logo.png"/>
          <p:cNvPicPr>
            <a:picLocks noChangeAspect="1"/>
          </p:cNvPicPr>
          <p:nvPr/>
        </p:nvPicPr>
        <p:blipFill>
          <a:blip r:embed="rId3" cstate="print"/>
          <a:srcRect l="14175" r="47638"/>
          <a:stretch>
            <a:fillRect/>
          </a:stretch>
        </p:blipFill>
        <p:spPr>
          <a:xfrm>
            <a:off x="5364088" y="332656"/>
            <a:ext cx="3491880" cy="721017"/>
          </a:xfrm>
          <a:prstGeom prst="rect">
            <a:avLst/>
          </a:prstGeom>
        </p:spPr>
      </p:pic>
      <p:sp>
        <p:nvSpPr>
          <p:cNvPr id="11" name="Fußzeilenplatzhalter 3"/>
          <p:cNvSpPr txBox="1">
            <a:spLocks/>
          </p:cNvSpPr>
          <p:nvPr/>
        </p:nvSpPr>
        <p:spPr>
          <a:xfrm>
            <a:off x="5148064" y="6492875"/>
            <a:ext cx="2350681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Norman Workshop 2011 April 21st  Gerlinde Knetsch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09.09.2009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EnviroInfo 2009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B2CDC-A941-4DA9-BB8F-F4B46AD2DB2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7346" name="Picture 2" descr="P:\Workshop\Schweden\popdatab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042988"/>
            <a:ext cx="7723187" cy="4772025"/>
          </a:xfrm>
          <a:prstGeom prst="rect">
            <a:avLst/>
          </a:prstGeom>
          <a:noFill/>
        </p:spPr>
      </p:pic>
      <p:pic>
        <p:nvPicPr>
          <p:cNvPr id="8" name="Grafik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44000" cy="721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B2CDC-A941-4DA9-BB8F-F4B46AD2DB2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7" name="Grafik 6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721017"/>
          </a:xfrm>
          <a:prstGeom prst="rect">
            <a:avLst/>
          </a:prstGeom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t="20297" r="29722" b="6250"/>
          <a:stretch>
            <a:fillRect/>
          </a:stretch>
        </p:blipFill>
        <p:spPr bwMode="auto">
          <a:xfrm>
            <a:off x="0" y="1268760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2411760" y="2924944"/>
            <a:ext cx="20162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rot="10800000" flipV="1">
            <a:off x="4499992" y="2852936"/>
            <a:ext cx="22322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41" t="12030" r="42818" b="21068"/>
          <a:stretch>
            <a:fillRect/>
          </a:stretch>
        </p:blipFill>
        <p:spPr bwMode="auto">
          <a:xfrm>
            <a:off x="1214438" y="1285875"/>
            <a:ext cx="6215062" cy="505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571500" y="500063"/>
            <a:ext cx="757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Joint Substance Data Pool  of the German Federal </a:t>
            </a:r>
          </a:p>
          <a:p>
            <a:r>
              <a:rPr lang="de-DE">
                <a:latin typeface="Calibri" pitchFamily="34" charset="0"/>
              </a:rPr>
              <a:t>Government and the Federal States </a:t>
            </a:r>
            <a:r>
              <a:rPr lang="de-DE">
                <a:latin typeface="Calibri" pitchFamily="34" charset="0"/>
                <a:hlinkClick r:id="rId3"/>
              </a:rPr>
              <a:t>www.gsbl.de</a:t>
            </a:r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tx1"/>
                </a:solidFill>
              </a:rPr>
              <a:t>Norman Workshop 2011 April 21st Gerlinde Knetsch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4</a:t>
            </a:r>
          </a:p>
        </p:txBody>
      </p:sp>
      <p:pic>
        <p:nvPicPr>
          <p:cNvPr id="8199" name="Grafik 7" descr="logo_gsb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500063"/>
            <a:ext cx="16002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66114"/>
            <a:ext cx="1475656" cy="49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Norman Workshop 2011 April 21st Gerlinde Knetsch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09C7A-5284-4D8C-B889-667AD197259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9221" name="Textfeld 2"/>
          <p:cNvSpPr txBox="1">
            <a:spLocks noChangeArrowheads="1"/>
          </p:cNvSpPr>
          <p:nvPr/>
        </p:nvSpPr>
        <p:spPr bwMode="auto">
          <a:xfrm>
            <a:off x="571500" y="500063"/>
            <a:ext cx="7572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Joint Substance Data Pool  of the German Federal Government</a:t>
            </a:r>
          </a:p>
          <a:p>
            <a:r>
              <a:rPr lang="de-DE">
                <a:latin typeface="Calibri" pitchFamily="34" charset="0"/>
              </a:rPr>
              <a:t> and the Federal States </a:t>
            </a:r>
            <a:r>
              <a:rPr lang="de-DE">
                <a:latin typeface="Calibri" pitchFamily="34" charset="0"/>
                <a:hlinkClick r:id="rId2"/>
              </a:rPr>
              <a:t>www.gsbl.de</a:t>
            </a:r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</p:txBody>
      </p:sp>
      <p:sp>
        <p:nvSpPr>
          <p:cNvPr id="9222" name="Rechteck 6"/>
          <p:cNvSpPr>
            <a:spLocks noChangeArrowheads="1"/>
          </p:cNvSpPr>
          <p:nvPr/>
        </p:nvSpPr>
        <p:spPr bwMode="auto">
          <a:xfrm>
            <a:off x="2286000" y="2551113"/>
            <a:ext cx="45720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Up-to-date, comprehensive and reliable information on the environmental properties of chemical substances and preparations is of immense importance for all areas of environmental protection and for averting danger. 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42938" y="1285874"/>
            <a:ext cx="7572375" cy="4524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Central access </a:t>
            </a:r>
            <a:r>
              <a:rPr lang="en-US" dirty="0" smtClean="0"/>
              <a:t>point to </a:t>
            </a:r>
            <a:r>
              <a:rPr lang="en-US" dirty="0"/>
              <a:t>a joint database of chemical information of immense importance for all areas of environmental protection and for averting danger.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Guide to: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/>
              <a:t>up-to-date comprehensive and reliable chemical information of more than  60.000 pure substances and 320.000 component </a:t>
            </a:r>
            <a:r>
              <a:rPr lang="en-US" dirty="0" smtClean="0"/>
              <a:t>substances</a:t>
            </a:r>
            <a:br>
              <a:rPr lang="en-US" dirty="0" smtClean="0"/>
            </a:br>
            <a:endParaRPr lang="en-US" dirty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/>
              <a:t> information on the environmental properties of this chemical substances and </a:t>
            </a:r>
            <a:r>
              <a:rPr lang="en-US" dirty="0" smtClean="0"/>
              <a:t>preparations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 inter alia </a:t>
            </a:r>
            <a:r>
              <a:rPr lang="en-US" dirty="0" err="1" smtClean="0"/>
              <a:t>ecotoxicological</a:t>
            </a:r>
            <a:r>
              <a:rPr lang="en-US" dirty="0" smtClean="0"/>
              <a:t>  and toxicological data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/>
              <a:t> 190.000  contents of relevant legislation </a:t>
            </a:r>
            <a:endParaRPr lang="de-DE" dirty="0"/>
          </a:p>
        </p:txBody>
      </p:sp>
      <p:pic>
        <p:nvPicPr>
          <p:cNvPr id="9224" name="Grafik 8" descr="logo_gsb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500063"/>
            <a:ext cx="14287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1561"/>
            <a:ext cx="1369318" cy="45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Norman Workshop 2011 April 21st</a:t>
            </a:r>
          </a:p>
          <a:p>
            <a:pPr>
              <a:defRPr/>
            </a:pPr>
            <a:r>
              <a:rPr lang="de-DE" dirty="0" smtClean="0"/>
              <a:t>Gerlinde Knetsch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B2CDC-A941-4DA9-BB8F-F4B46AD2DB2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93379"/>
            <a:ext cx="1693862" cy="56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835696" y="40466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5A915"/>
                </a:solidFill>
                <a:latin typeface="+mj-lt"/>
              </a:rPr>
              <a:t>4.1.2. Accessibility/availability of chemical information /</a:t>
            </a:r>
            <a:r>
              <a:rPr lang="en-US" sz="2400" b="1" dirty="0" err="1" smtClean="0">
                <a:solidFill>
                  <a:srgbClr val="35A915"/>
                </a:solidFill>
                <a:latin typeface="+mj-lt"/>
              </a:rPr>
              <a:t>ecotox</a:t>
            </a:r>
            <a:r>
              <a:rPr lang="en-US" sz="2400" b="1" dirty="0" smtClean="0">
                <a:solidFill>
                  <a:srgbClr val="35A915"/>
                </a:solidFill>
                <a:latin typeface="+mj-lt"/>
              </a:rPr>
              <a:t> data</a:t>
            </a:r>
          </a:p>
        </p:txBody>
      </p:sp>
      <p:pic>
        <p:nvPicPr>
          <p:cNvPr id="47" name="Grafik 46"/>
          <p:cNvPicPr/>
          <p:nvPr/>
        </p:nvPicPr>
        <p:blipFill>
          <a:blip r:embed="rId3" cstate="print"/>
          <a:srcRect l="1653" t="15743" b="3463"/>
          <a:stretch>
            <a:fillRect/>
          </a:stretch>
        </p:blipFill>
        <p:spPr bwMode="auto">
          <a:xfrm>
            <a:off x="2555776" y="2276872"/>
            <a:ext cx="56673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feld 47"/>
          <p:cNvSpPr txBox="1"/>
          <p:nvPr/>
        </p:nvSpPr>
        <p:spPr>
          <a:xfrm>
            <a:off x="611560" y="148478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Information Portal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Persistent </a:t>
            </a:r>
            <a:r>
              <a:rPr lang="de-DE" dirty="0" err="1" smtClean="0"/>
              <a:t>Organic</a:t>
            </a:r>
            <a:r>
              <a:rPr lang="de-DE" dirty="0" smtClean="0"/>
              <a:t> </a:t>
            </a:r>
            <a:r>
              <a:rPr lang="de-DE" dirty="0" err="1" smtClean="0"/>
              <a:t>Pollutants</a:t>
            </a:r>
            <a:r>
              <a:rPr lang="de-DE" dirty="0" smtClean="0"/>
              <a:t> (</a:t>
            </a:r>
            <a:r>
              <a:rPr lang="de-DE" dirty="0" smtClean="0">
                <a:hlinkClick r:id="rId4"/>
              </a:rPr>
              <a:t>POP-Portal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imo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Bildschirmpräsentation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Larissa-Design</vt:lpstr>
      <vt:lpstr>Benutzerdefiniertes Design</vt:lpstr>
      <vt:lpstr>Deimos</vt:lpstr>
      <vt:lpstr>Workshop 2011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</vt:vector>
  </TitlesOfParts>
  <Company>UBA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„EnviroInfo 2009“</dc:title>
  <dc:creator>Gerlinde Knetsch</dc:creator>
  <cp:lastModifiedBy>knetsch</cp:lastModifiedBy>
  <cp:revision>104</cp:revision>
  <dcterms:created xsi:type="dcterms:W3CDTF">2009-08-27T13:01:42Z</dcterms:created>
  <dcterms:modified xsi:type="dcterms:W3CDTF">2011-04-21T06:41:03Z</dcterms:modified>
</cp:coreProperties>
</file>