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256" r:id="rId3"/>
    <p:sldId id="262" r:id="rId4"/>
    <p:sldId id="268" r:id="rId5"/>
    <p:sldId id="263" r:id="rId6"/>
    <p:sldId id="257" r:id="rId7"/>
    <p:sldId id="264" r:id="rId8"/>
    <p:sldId id="258" r:id="rId9"/>
    <p:sldId id="260" r:id="rId10"/>
    <p:sldId id="269" r:id="rId11"/>
    <p:sldId id="270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80A42-B89E-4892-A29C-8D65F6205AC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83DA2-AECE-4C52-8A56-9A0EDD9BE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5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6011547"/>
            <a:ext cx="2996876" cy="846453"/>
          </a:xfrm>
          <a:prstGeom prst="rect">
            <a:avLst/>
          </a:prstGeom>
          <a:solidFill>
            <a:srgbClr val="0A55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8" tIns="40069" rIns="80138" bIns="40069" anchor="ctr"/>
          <a:lstStyle/>
          <a:p>
            <a:endParaRPr lang="en-GB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062025" y="6011547"/>
            <a:ext cx="6081975" cy="846453"/>
          </a:xfrm>
          <a:prstGeom prst="rect">
            <a:avLst/>
          </a:prstGeom>
          <a:solidFill>
            <a:srgbClr val="2F98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8" tIns="40069" rIns="80138" bIns="40069" anchor="ctr"/>
          <a:lstStyle/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00357" y="1713060"/>
            <a:ext cx="7752787" cy="1174670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sv-SE" noProof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68139" y="2909324"/>
            <a:ext cx="6384648" cy="179655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3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sv-SE" noProof="0" smtClean="0"/>
          </a:p>
        </p:txBody>
      </p:sp>
      <p:pic>
        <p:nvPicPr>
          <p:cNvPr id="4110" name="Picture 14" descr="ivl_eng_neg_70mm_geno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1" y="6266347"/>
            <a:ext cx="2357596" cy="3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4" y="273514"/>
            <a:ext cx="3007734" cy="1161715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8" y="273515"/>
            <a:ext cx="511151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04" y="1435228"/>
            <a:ext cx="3007734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690" indent="0">
              <a:buNone/>
              <a:defRPr sz="1100"/>
            </a:lvl2pPr>
            <a:lvl3pPr marL="801380" indent="0">
              <a:buNone/>
              <a:defRPr sz="900"/>
            </a:lvl3pPr>
            <a:lvl4pPr marL="1202070" indent="0">
              <a:buNone/>
              <a:defRPr sz="800"/>
            </a:lvl4pPr>
            <a:lvl5pPr marL="1602760" indent="0">
              <a:buNone/>
              <a:defRPr sz="800"/>
            </a:lvl5pPr>
            <a:lvl6pPr marL="2003450" indent="0">
              <a:buNone/>
              <a:defRPr sz="800"/>
            </a:lvl6pPr>
            <a:lvl7pPr marL="2404140" indent="0">
              <a:buNone/>
              <a:defRPr sz="800"/>
            </a:lvl7pPr>
            <a:lvl8pPr marL="2804831" indent="0">
              <a:buNone/>
              <a:defRPr sz="800"/>
            </a:lvl8pPr>
            <a:lvl9pPr marL="32055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22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11" y="4800889"/>
            <a:ext cx="5487486" cy="565741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11" y="613247"/>
            <a:ext cx="5487486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690" indent="0">
              <a:buNone/>
              <a:defRPr sz="2500"/>
            </a:lvl2pPr>
            <a:lvl3pPr marL="801380" indent="0">
              <a:buNone/>
              <a:defRPr sz="2100"/>
            </a:lvl3pPr>
            <a:lvl4pPr marL="1202070" indent="0">
              <a:buNone/>
              <a:defRPr sz="1800"/>
            </a:lvl4pPr>
            <a:lvl5pPr marL="1602760" indent="0">
              <a:buNone/>
              <a:defRPr sz="1800"/>
            </a:lvl5pPr>
            <a:lvl6pPr marL="2003450" indent="0">
              <a:buNone/>
              <a:defRPr sz="1800"/>
            </a:lvl6pPr>
            <a:lvl7pPr marL="2404140" indent="0">
              <a:buNone/>
              <a:defRPr sz="1800"/>
            </a:lvl7pPr>
            <a:lvl8pPr marL="2804831" indent="0">
              <a:buNone/>
              <a:defRPr sz="1800"/>
            </a:lvl8pPr>
            <a:lvl9pPr marL="3205521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11" y="5366630"/>
            <a:ext cx="5487486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690" indent="0">
              <a:buNone/>
              <a:defRPr sz="1100"/>
            </a:lvl2pPr>
            <a:lvl3pPr marL="801380" indent="0">
              <a:buNone/>
              <a:defRPr sz="900"/>
            </a:lvl3pPr>
            <a:lvl4pPr marL="1202070" indent="0">
              <a:buNone/>
              <a:defRPr sz="800"/>
            </a:lvl4pPr>
            <a:lvl5pPr marL="1602760" indent="0">
              <a:buNone/>
              <a:defRPr sz="800"/>
            </a:lvl5pPr>
            <a:lvl6pPr marL="2003450" indent="0">
              <a:buNone/>
              <a:defRPr sz="800"/>
            </a:lvl6pPr>
            <a:lvl7pPr marL="2404140" indent="0">
              <a:buNone/>
              <a:defRPr sz="800"/>
            </a:lvl7pPr>
            <a:lvl8pPr marL="2804831" indent="0">
              <a:buNone/>
              <a:defRPr sz="800"/>
            </a:lvl8pPr>
            <a:lvl9pPr marL="32055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3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3291" y="608929"/>
            <a:ext cx="1811969" cy="50240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6026" y="608929"/>
            <a:ext cx="5306967" cy="50240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81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99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68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62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20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1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8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9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25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34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35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18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6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8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074" y="4406453"/>
            <a:ext cx="7773147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074" y="2906445"/>
            <a:ext cx="7773147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90" indent="0">
              <a:buNone/>
              <a:defRPr sz="1600"/>
            </a:lvl2pPr>
            <a:lvl3pPr marL="801380" indent="0">
              <a:buNone/>
              <a:defRPr sz="1400"/>
            </a:lvl3pPr>
            <a:lvl4pPr marL="1202070" indent="0">
              <a:buNone/>
              <a:defRPr sz="1200"/>
            </a:lvl4pPr>
            <a:lvl5pPr marL="1602760" indent="0">
              <a:buNone/>
              <a:defRPr sz="1200"/>
            </a:lvl5pPr>
            <a:lvl6pPr marL="2003450" indent="0">
              <a:buNone/>
              <a:defRPr sz="1200"/>
            </a:lvl6pPr>
            <a:lvl7pPr marL="2404140" indent="0">
              <a:buNone/>
              <a:defRPr sz="1200"/>
            </a:lvl7pPr>
            <a:lvl8pPr marL="2804831" indent="0">
              <a:buNone/>
              <a:defRPr sz="1200"/>
            </a:lvl8pPr>
            <a:lvl9pPr marL="320552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4888" y="1980816"/>
            <a:ext cx="3520786" cy="365213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972" y="1980816"/>
            <a:ext cx="3520786" cy="365213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1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4" y="274954"/>
            <a:ext cx="82291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04" y="1534557"/>
            <a:ext cx="4040624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90" indent="0">
              <a:buNone/>
              <a:defRPr sz="1800" b="1"/>
            </a:lvl2pPr>
            <a:lvl3pPr marL="801380" indent="0">
              <a:buNone/>
              <a:defRPr sz="1600" b="1"/>
            </a:lvl3pPr>
            <a:lvl4pPr marL="1202070" indent="0">
              <a:buNone/>
              <a:defRPr sz="1400" b="1"/>
            </a:lvl4pPr>
            <a:lvl5pPr marL="1602760" indent="0">
              <a:buNone/>
              <a:defRPr sz="1400" b="1"/>
            </a:lvl5pPr>
            <a:lvl6pPr marL="2003450" indent="0">
              <a:buNone/>
              <a:defRPr sz="1400" b="1"/>
            </a:lvl6pPr>
            <a:lvl7pPr marL="2404140" indent="0">
              <a:buNone/>
              <a:defRPr sz="1400" b="1"/>
            </a:lvl7pPr>
            <a:lvl8pPr marL="2804831" indent="0">
              <a:buNone/>
              <a:defRPr sz="1400" b="1"/>
            </a:lvl8pPr>
            <a:lvl9pPr marL="320552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04" y="2175156"/>
            <a:ext cx="4040624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15" y="1534557"/>
            <a:ext cx="4041982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90" indent="0">
              <a:buNone/>
              <a:defRPr sz="1800" b="1"/>
            </a:lvl2pPr>
            <a:lvl3pPr marL="801380" indent="0">
              <a:buNone/>
              <a:defRPr sz="1600" b="1"/>
            </a:lvl3pPr>
            <a:lvl4pPr marL="1202070" indent="0">
              <a:buNone/>
              <a:defRPr sz="1400" b="1"/>
            </a:lvl4pPr>
            <a:lvl5pPr marL="1602760" indent="0">
              <a:buNone/>
              <a:defRPr sz="1400" b="1"/>
            </a:lvl5pPr>
            <a:lvl6pPr marL="2003450" indent="0">
              <a:buNone/>
              <a:defRPr sz="1400" b="1"/>
            </a:lvl6pPr>
            <a:lvl7pPr marL="2404140" indent="0">
              <a:buNone/>
              <a:defRPr sz="1400" b="1"/>
            </a:lvl7pPr>
            <a:lvl8pPr marL="2804831" indent="0">
              <a:buNone/>
              <a:defRPr sz="1400" b="1"/>
            </a:lvl8pPr>
            <a:lvl9pPr marL="3205521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15" y="2175156"/>
            <a:ext cx="4041982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9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8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1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11547"/>
            <a:ext cx="2996876" cy="846453"/>
          </a:xfrm>
          <a:prstGeom prst="rect">
            <a:avLst/>
          </a:prstGeom>
          <a:solidFill>
            <a:srgbClr val="0A55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8" tIns="40069" rIns="80138" bIns="40069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062025" y="6011547"/>
            <a:ext cx="6081975" cy="846453"/>
          </a:xfrm>
          <a:prstGeom prst="rect">
            <a:avLst/>
          </a:prstGeom>
          <a:solidFill>
            <a:srgbClr val="2F98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8" tIns="40069" rIns="80138" bIns="40069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6026" y="608929"/>
            <a:ext cx="724923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here to change format on headliner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4887" y="1980816"/>
            <a:ext cx="7171871" cy="36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here to change format on text</a:t>
            </a:r>
          </a:p>
          <a:p>
            <a:pPr lvl="1"/>
            <a:r>
              <a:rPr lang="sv-SE" smtClean="0"/>
              <a:t>Level 2</a:t>
            </a:r>
          </a:p>
          <a:p>
            <a:pPr lvl="2"/>
            <a:r>
              <a:rPr lang="sv-SE" smtClean="0"/>
              <a:t>Level 3</a:t>
            </a:r>
          </a:p>
          <a:p>
            <a:pPr lvl="3"/>
            <a:r>
              <a:rPr lang="sv-SE" smtClean="0"/>
              <a:t>Level 4</a:t>
            </a:r>
          </a:p>
          <a:p>
            <a:pPr lvl="4"/>
            <a:r>
              <a:rPr lang="sv-SE" smtClean="0"/>
              <a:t>Level 5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397547" y="6439093"/>
            <a:ext cx="2359559" cy="25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8" tIns="40069" rIns="80138" bIns="40069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Katarina</a:t>
            </a:r>
            <a:r>
              <a:rPr lang="en-US" sz="1100" baseline="0" dirty="0" smtClean="0">
                <a:solidFill>
                  <a:schemeClr val="bg1"/>
                </a:solidFill>
              </a:rPr>
              <a:t> Hansson</a:t>
            </a:r>
            <a:r>
              <a:rPr lang="sv-SE" sz="1100" dirty="0" smtClean="0">
                <a:solidFill>
                  <a:schemeClr val="bg1"/>
                </a:solidFill>
              </a:rPr>
              <a:t>, 2011-04-21</a:t>
            </a:r>
            <a:endParaRPr lang="sv-SE" sz="1100" dirty="0">
              <a:solidFill>
                <a:schemeClr val="bg1"/>
              </a:solidFill>
            </a:endParaRPr>
          </a:p>
        </p:txBody>
      </p:sp>
      <p:pic>
        <p:nvPicPr>
          <p:cNvPr id="1039" name="Picture 15" descr="ivl_eng_neg_70mm_gen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1" y="6266347"/>
            <a:ext cx="2357596" cy="3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07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407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</a:defRPr>
      </a:lvl2pPr>
      <a:lvl3pPr algn="l" defTabSz="91407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</a:defRPr>
      </a:lvl3pPr>
      <a:lvl4pPr algn="l" defTabSz="91407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</a:defRPr>
      </a:lvl4pPr>
      <a:lvl5pPr algn="l" defTabSz="91407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</a:defRPr>
      </a:lvl5pPr>
      <a:lvl6pPr marL="400690" algn="l" defTabSz="91407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</a:defRPr>
      </a:lvl6pPr>
      <a:lvl7pPr marL="801380" algn="l" defTabSz="91407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</a:defRPr>
      </a:lvl7pPr>
      <a:lvl8pPr marL="1202070" algn="l" defTabSz="91407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</a:defRPr>
      </a:lvl8pPr>
      <a:lvl9pPr marL="1602760" algn="l" defTabSz="914075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</a:defRPr>
      </a:lvl9pPr>
    </p:titleStyle>
    <p:bodyStyle>
      <a:lvl1pPr marL="201737" indent="-201737" algn="l" defTabSz="914075" rtl="0" eaLnBrk="1" fontAlgn="base" hangingPunct="1">
        <a:spcBef>
          <a:spcPct val="40000"/>
        </a:spcBef>
        <a:spcAft>
          <a:spcPct val="0"/>
        </a:spcAft>
        <a:buClr>
          <a:srgbClr val="0A55A4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21560" indent="-218432" algn="l" defTabSz="914075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667817" indent="-211475" algn="l" defTabSz="914075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914075" indent="-211475" algn="l" defTabSz="914075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133898" indent="-166954" algn="l" defTabSz="914075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5pPr>
      <a:lvl6pPr marL="1534588" indent="-166954" algn="l" defTabSz="914075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6pPr>
      <a:lvl7pPr marL="1935278" indent="-166954" algn="l" defTabSz="914075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7pPr>
      <a:lvl8pPr marL="2335968" indent="-166954" algn="l" defTabSz="914075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8pPr>
      <a:lvl9pPr marL="2736658" indent="-166954" algn="l" defTabSz="914075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8013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90" algn="l" defTabSz="8013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80" algn="l" defTabSz="8013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070" algn="l" defTabSz="8013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760" algn="l" defTabSz="8013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450" algn="l" defTabSz="8013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140" algn="l" defTabSz="8013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831" algn="l" defTabSz="8013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521" algn="l" defTabSz="8013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1FF35-6E82-492E-B94F-2B228A3C3D5B}" type="datetimeFigureOut">
              <a:rPr lang="en-GB" smtClean="0"/>
              <a:t>21/04/2011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BC3B-DFEA-4F58-80B5-DD566472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7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b.lst.se/upload/bilder/omrades_bilder/miljo_och_halsa/Miljoskydd/himmel_moln_ChF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fiskeriverket.se/images/18.5994f41e110b6bbe5b680002148/abborre_508px_jpg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PowerPoint_97-2003_Presentation1.pp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vardsverket.se/en/In-English/Menu/State-of-the-environment/Environmental-monitoring/Environmental-monitoring-dat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3.ivl.se/miljo/db/IVL_screening_registersida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52787" cy="117467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1"/>
                </a:solidFill>
              </a:rPr>
              <a:t>Swedish databases-</a:t>
            </a:r>
            <a:r>
              <a:rPr lang="en-GB" sz="3200" dirty="0" smtClean="0">
                <a:solidFill>
                  <a:schemeClr val="accent1"/>
                </a:solidFill>
              </a:rPr>
              <a:t>Screening database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384648" cy="1796554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Katarina Hansson</a:t>
            </a:r>
            <a:endParaRPr lang="en-GB" dirty="0"/>
          </a:p>
        </p:txBody>
      </p:sp>
      <p:pic>
        <p:nvPicPr>
          <p:cNvPr id="4" name="Picture 15" descr="himmel_moln_Ch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341563"/>
            <a:ext cx="1520825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abborre_508px_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276600"/>
            <a:ext cx="2281238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Utslapp_liggan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77892"/>
            <a:ext cx="23622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756121"/>
            <a:ext cx="31070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/>
                </a:solidFill>
              </a:rPr>
              <a:t>Thank you!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sz="1600" i="1" dirty="0" smtClean="0"/>
              <a:t>Katarina Hansson</a:t>
            </a:r>
          </a:p>
          <a:p>
            <a:pPr algn="ctr"/>
            <a:r>
              <a:rPr lang="en-GB" sz="1600" i="1" dirty="0" smtClean="0"/>
              <a:t>katarina.hansson@ivl.se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7217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249235" cy="114300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Work with chemicals at IVL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24" tIns="52162" rIns="104324" bIns="52162"/>
          <a:lstStyle/>
          <a:p>
            <a:pPr marL="230188" indent="-230188" algn="l" defTabSz="1042988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</a:pPr>
            <a:r>
              <a:rPr lang="en-GB" sz="1800" b="1" dirty="0" smtClean="0"/>
              <a:t>Monitoring </a:t>
            </a:r>
            <a:r>
              <a:rPr lang="en-GB" sz="1800" b="1" dirty="0"/>
              <a:t>and </a:t>
            </a:r>
            <a:r>
              <a:rPr lang="en-GB" sz="1800" b="1" dirty="0" smtClean="0"/>
              <a:t>screening</a:t>
            </a:r>
            <a:endParaRPr lang="en-GB" sz="1800" dirty="0" smtClean="0"/>
          </a:p>
          <a:p>
            <a:pPr marL="230188" indent="-230188" algn="l" defTabSz="1042988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</a:pPr>
            <a:r>
              <a:rPr lang="en-GB" sz="1800" b="1" dirty="0" smtClean="0"/>
              <a:t>Data host-national databases</a:t>
            </a:r>
            <a:endParaRPr lang="en-GB" sz="1800" b="1" dirty="0"/>
          </a:p>
          <a:p>
            <a:pPr marL="230188" indent="-230188" algn="l" defTabSz="1042988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</a:pPr>
            <a:r>
              <a:rPr lang="en-GB" sz="1800" dirty="0"/>
              <a:t>Emission measurements </a:t>
            </a:r>
          </a:p>
          <a:p>
            <a:pPr marL="230188" indent="-230188" algn="l" defTabSz="1042988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</a:pPr>
            <a:r>
              <a:rPr lang="en-GB" sz="1800" dirty="0"/>
              <a:t>Chemical analysis </a:t>
            </a:r>
            <a:endParaRPr lang="en-GB" sz="1800" dirty="0" smtClean="0"/>
          </a:p>
          <a:p>
            <a:pPr marL="230188" indent="-230188" defTabSz="1042988"/>
            <a:r>
              <a:rPr lang="en-GB" sz="1800" dirty="0" smtClean="0"/>
              <a:t>SMED </a:t>
            </a:r>
            <a:r>
              <a:rPr lang="en-GB" sz="1200" dirty="0" smtClean="0"/>
              <a:t>(Swedish Environmental Emissions Data)</a:t>
            </a:r>
            <a:endParaRPr lang="en-GB" sz="1200" dirty="0"/>
          </a:p>
          <a:p>
            <a:pPr marL="230188" indent="-230188" algn="l" defTabSz="1042988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</a:pPr>
            <a:r>
              <a:rPr lang="en-GB" sz="1800" dirty="0"/>
              <a:t>Modelling</a:t>
            </a:r>
          </a:p>
          <a:p>
            <a:pPr marL="230188" indent="-230188" algn="l" defTabSz="1042988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</a:pPr>
            <a:r>
              <a:rPr lang="en-GB" sz="1800" dirty="0"/>
              <a:t>Development of guideline documents</a:t>
            </a:r>
          </a:p>
          <a:p>
            <a:pPr marL="230188" indent="-230188" defTabSz="1042988"/>
            <a:r>
              <a:rPr lang="en-GB" sz="1800" dirty="0"/>
              <a:t>EU-projects </a:t>
            </a:r>
            <a:r>
              <a:rPr lang="en-GB" sz="1200" dirty="0"/>
              <a:t>(e.g</a:t>
            </a:r>
            <a:r>
              <a:rPr lang="en-GB" sz="1200" dirty="0" smtClean="0"/>
              <a:t>. </a:t>
            </a:r>
            <a:r>
              <a:rPr lang="en-GB" sz="1200" dirty="0"/>
              <a:t>COHIBA, SOCOPSE)</a:t>
            </a:r>
          </a:p>
          <a:p>
            <a:pPr marL="230188" indent="-230188" algn="l" defTabSz="1042988">
              <a:spcBef>
                <a:spcPct val="40000"/>
              </a:spcBef>
              <a:buClr>
                <a:srgbClr val="0A55A4"/>
              </a:buClr>
              <a:buFont typeface="Wingdings" pitchFamily="2" charset="2"/>
              <a:buChar char="§"/>
            </a:pPr>
            <a:r>
              <a:rPr lang="en-GB" sz="1800" dirty="0"/>
              <a:t>National research programmes </a:t>
            </a:r>
            <a:r>
              <a:rPr lang="en-GB" sz="1200" dirty="0"/>
              <a:t>(e.g. ChEmiTecs)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59813"/>
              </p:ext>
            </p:extLst>
          </p:nvPr>
        </p:nvGraphicFramePr>
        <p:xfrm>
          <a:off x="5448965" y="1268760"/>
          <a:ext cx="3671888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resentation" r:id="rId4" imgW="4571981" imgH="3429123" progId="PowerPoint.Show.8">
                  <p:embed/>
                </p:oleObj>
              </mc:Choice>
              <mc:Fallback>
                <p:oleObj name="Presentation" r:id="rId4" imgW="4571981" imgH="3429123" progId="PowerPoint.Show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965" y="1268760"/>
                        <a:ext cx="3671888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6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National monitoring data - data host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The Swedish EPA, as the funding body of the Swedish national environmental monitoring programme, owns the data </a:t>
            </a:r>
            <a:r>
              <a:rPr lang="en-GB" sz="1600" dirty="0" smtClean="0"/>
              <a:t>collected </a:t>
            </a:r>
            <a:endParaRPr lang="en-GB" sz="1600" dirty="0"/>
          </a:p>
          <a:p>
            <a:r>
              <a:rPr lang="en-GB" sz="1600" dirty="0"/>
              <a:t>A data host stores, reviews, compiles and makes the environmental monitoring data available for the </a:t>
            </a:r>
            <a:r>
              <a:rPr lang="en-GB" sz="1600" dirty="0" smtClean="0"/>
              <a:t>users</a:t>
            </a:r>
          </a:p>
          <a:p>
            <a:r>
              <a:rPr lang="en-GB" sz="1600" dirty="0" smtClean="0"/>
              <a:t>The major subject areas are:	</a:t>
            </a:r>
          </a:p>
          <a:p>
            <a:pPr lvl="1"/>
            <a:r>
              <a:rPr lang="en-GB" sz="1400" dirty="0" smtClean="0"/>
              <a:t>Air</a:t>
            </a:r>
            <a:endParaRPr lang="en-GB" sz="1400" dirty="0"/>
          </a:p>
          <a:p>
            <a:pPr lvl="1"/>
            <a:r>
              <a:rPr lang="en-GB" sz="1400" dirty="0"/>
              <a:t>Freshwater</a:t>
            </a:r>
          </a:p>
          <a:p>
            <a:pPr lvl="1"/>
            <a:r>
              <a:rPr lang="en-GB" sz="1400" dirty="0"/>
              <a:t>Seas and coastal areas </a:t>
            </a:r>
          </a:p>
          <a:p>
            <a:pPr lvl="1"/>
            <a:r>
              <a:rPr lang="en-GB" sz="1400" dirty="0"/>
              <a:t>Agricultural lands</a:t>
            </a:r>
          </a:p>
          <a:p>
            <a:pPr lvl="1"/>
            <a:r>
              <a:rPr lang="en-GB" sz="1400" dirty="0"/>
              <a:t>Wetlands</a:t>
            </a:r>
          </a:p>
          <a:p>
            <a:pPr lvl="1"/>
            <a:r>
              <a:rPr lang="en-GB" sz="1400" b="1" dirty="0">
                <a:solidFill>
                  <a:srgbClr val="000066"/>
                </a:solidFill>
              </a:rPr>
              <a:t>Toxic pollutants</a:t>
            </a:r>
          </a:p>
          <a:p>
            <a:pPr lvl="1"/>
            <a:r>
              <a:rPr lang="en-GB" sz="1400" dirty="0"/>
              <a:t>Health-related environmental monitoring and bathing water</a:t>
            </a:r>
          </a:p>
          <a:p>
            <a:pPr lvl="1">
              <a:buFontTx/>
              <a:buNone/>
            </a:pPr>
            <a:r>
              <a:rPr lang="en-GB" sz="1400" dirty="0">
                <a:hlinkClick r:id="rId2"/>
              </a:rPr>
              <a:t>www.naturvardsverket.se</a:t>
            </a:r>
            <a:r>
              <a:rPr lang="en-GB" sz="1400" dirty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661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0"/>
            <a:ext cx="7249235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Biota database - Metals and organic pollutants in biological samples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358824" y="1196752"/>
            <a:ext cx="1728192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National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monitoring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16088" y="2147482"/>
            <a:ext cx="2013665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Biota database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763688" y="3393441"/>
            <a:ext cx="1224136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Metals, Hg</a:t>
            </a:r>
            <a:endParaRPr lang="en-GB" sz="1200" dirty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latin typeface="Verdana" pitchFamily="34" charset="0"/>
              </a:rPr>
              <a:t>PCB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PBDE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DDT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HCH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TBT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PAH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Dioxins/furans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23528" y="3969505"/>
            <a:ext cx="1308945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Fish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Blue mussels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Guillemot eggs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Elk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Reindeer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Otter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etc.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142800" y="4331106"/>
            <a:ext cx="216024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Long series: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Frequent measurements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Same sampling sites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atin typeface="Verdana" pitchFamily="34" charset="0"/>
              </a:rPr>
              <a:t>Same species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 smtClean="0">
              <a:latin typeface="Verdana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61266"/>
            <a:ext cx="3200677" cy="192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77" name="Straight Arrow Connector 3076"/>
          <p:cNvCxnSpPr>
            <a:stCxn id="6" idx="2"/>
            <a:endCxn id="8" idx="0"/>
          </p:cNvCxnSpPr>
          <p:nvPr/>
        </p:nvCxnSpPr>
        <p:spPr bwMode="auto">
          <a:xfrm>
            <a:off x="4222920" y="1916832"/>
            <a:ext cx="1" cy="230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Elbow Connector 3084"/>
          <p:cNvCxnSpPr>
            <a:stCxn id="8" idx="2"/>
            <a:endCxn id="28" idx="0"/>
          </p:cNvCxnSpPr>
          <p:nvPr/>
        </p:nvCxnSpPr>
        <p:spPr bwMode="auto">
          <a:xfrm rot="5400000">
            <a:off x="2049490" y="1796073"/>
            <a:ext cx="1101943" cy="3244920"/>
          </a:xfrm>
          <a:prstGeom prst="bentConnector3">
            <a:avLst>
              <a:gd name="adj1" fmla="val 132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Elbow Connector 3087"/>
          <p:cNvCxnSpPr>
            <a:stCxn id="8" idx="2"/>
            <a:endCxn id="16" idx="0"/>
          </p:cNvCxnSpPr>
          <p:nvPr/>
        </p:nvCxnSpPr>
        <p:spPr bwMode="auto">
          <a:xfrm rot="5400000">
            <a:off x="3036400" y="2206919"/>
            <a:ext cx="525879" cy="1847165"/>
          </a:xfrm>
          <a:prstGeom prst="bentConnector3">
            <a:avLst>
              <a:gd name="adj1" fmla="val 282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Straight Arrow Connector 3090"/>
          <p:cNvCxnSpPr>
            <a:stCxn id="8" idx="2"/>
            <a:endCxn id="31" idx="0"/>
          </p:cNvCxnSpPr>
          <p:nvPr/>
        </p:nvCxnSpPr>
        <p:spPr bwMode="auto">
          <a:xfrm flipH="1">
            <a:off x="4222920" y="2867562"/>
            <a:ext cx="1" cy="146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92" name="Picture 4" descr="http://www.balticseabird.com/img/sillgrissla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72607"/>
            <a:ext cx="1000125" cy="15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3" name="TextBox 3092"/>
          <p:cNvSpPr txBox="1"/>
          <p:nvPr/>
        </p:nvSpPr>
        <p:spPr>
          <a:xfrm>
            <a:off x="6876256" y="3038169"/>
            <a:ext cx="17956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i="1" dirty="0"/>
              <a:t>http://www.balticseabird.com/lankar.htm</a:t>
            </a:r>
          </a:p>
        </p:txBody>
      </p:sp>
    </p:spTree>
    <p:extLst>
      <p:ext uri="{BB962C8B-B14F-4D97-AF65-F5344CB8AC3E}">
        <p14:creationId xmlns:p14="http://schemas.microsoft.com/office/powerpoint/2010/main" val="31120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0686" y="188640"/>
            <a:ext cx="7248525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Screening database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19" y="1340768"/>
            <a:ext cx="462520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01737" indent="-201737" algn="l" defTabSz="914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A55A4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1560" indent="-218432" algn="l" defTabSz="91407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667817" indent="-211475" algn="l" defTabSz="91407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914075" indent="-211475" algn="l" defTabSz="91407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133898" indent="-166954" algn="l" defTabSz="91407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1534588" indent="-166954" algn="l" defTabSz="91407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935278" indent="-166954" algn="l" defTabSz="91407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2335968" indent="-166954" algn="l" defTabSz="91407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736658" indent="-166954" algn="l" defTabSz="91407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endParaRPr lang="en-GB" dirty="0" smtClean="0"/>
          </a:p>
          <a:p>
            <a:pPr lvl="1">
              <a:buFontTx/>
              <a:buNone/>
            </a:pPr>
            <a:endParaRPr lang="en-GB" dirty="0" smtClean="0"/>
          </a:p>
          <a:p>
            <a:pPr lvl="1">
              <a:buFontTx/>
              <a:buNone/>
            </a:pPr>
            <a:r>
              <a:rPr lang="en-GB" dirty="0" smtClean="0"/>
              <a:t>The database contain both national and regional data </a:t>
            </a:r>
            <a:r>
              <a:rPr lang="en-GB" sz="1000" dirty="0" smtClean="0"/>
              <a:t>(</a:t>
            </a:r>
            <a:r>
              <a:rPr lang="en-GB" sz="1000" dirty="0" smtClean="0">
                <a:hlinkClick r:id="rId2"/>
              </a:rPr>
              <a:t>http://www3.ivl.se/miljo/db/IVL_screening_registersida.htm</a:t>
            </a:r>
            <a:r>
              <a:rPr lang="en-GB" sz="1000" dirty="0" smtClean="0"/>
              <a:t>)</a:t>
            </a:r>
            <a:r>
              <a:rPr lang="en-GB" dirty="0" smtClean="0"/>
              <a:t>  </a:t>
            </a:r>
          </a:p>
          <a:p>
            <a:pPr lvl="1"/>
            <a:r>
              <a:rPr lang="en-GB" dirty="0" smtClean="0"/>
              <a:t>approximately 660 substances or substance groups </a:t>
            </a:r>
          </a:p>
          <a:p>
            <a:pPr marL="203128" lvl="1" indent="0">
              <a:buNone/>
            </a:pPr>
            <a:endParaRPr lang="en-GB" sz="1050" dirty="0" smtClean="0"/>
          </a:p>
          <a:p>
            <a:pPr lvl="1"/>
            <a:r>
              <a:rPr lang="en-GB" dirty="0" smtClean="0"/>
              <a:t>100 000 samples in the database </a:t>
            </a:r>
          </a:p>
          <a:p>
            <a:pPr marL="203128" lvl="1" indent="0">
              <a:buNone/>
            </a:pPr>
            <a:endParaRPr lang="en-GB" sz="1000" dirty="0" smtClean="0"/>
          </a:p>
          <a:p>
            <a:pPr lvl="1"/>
            <a:r>
              <a:rPr lang="en-GB" dirty="0" smtClean="0"/>
              <a:t>results from 100 different studies</a:t>
            </a:r>
          </a:p>
          <a:p>
            <a:pPr marL="203128" lvl="1" indent="0">
              <a:buNone/>
            </a:pPr>
            <a:endParaRPr lang="en-GB" sz="1050" dirty="0" smtClean="0"/>
          </a:p>
          <a:p>
            <a:pPr lvl="1"/>
            <a:r>
              <a:rPr lang="en-GB" dirty="0" smtClean="0"/>
              <a:t>16 matrixes</a:t>
            </a:r>
          </a:p>
          <a:p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15163" cy="34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249235" cy="11430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Screening study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66750" y="2125663"/>
            <a:ext cx="6480810" cy="3500152"/>
            <a:chOff x="964" y="1429"/>
            <a:chExt cx="4475" cy="292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1429"/>
              <a:ext cx="4475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C6DCE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MC900101008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2110"/>
              <a:ext cx="587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C6DCE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16327" y="4500538"/>
            <a:ext cx="22320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The sampling strategy depends on the chemical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44208" y="1340767"/>
            <a:ext cx="2376264" cy="95410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Measurements of a chemical in </a:t>
            </a:r>
            <a:r>
              <a:rPr lang="en-GB" sz="1400" b="1" dirty="0" smtClean="0">
                <a:solidFill>
                  <a:schemeClr val="accent1">
                    <a:lumMod val="75000"/>
                  </a:schemeClr>
                </a:solidFill>
              </a:rPr>
              <a:t>approx. 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50 samples divided in different matrices</a:t>
            </a:r>
          </a:p>
        </p:txBody>
      </p:sp>
    </p:spTree>
    <p:extLst>
      <p:ext uri="{BB962C8B-B14F-4D97-AF65-F5344CB8AC3E}">
        <p14:creationId xmlns:p14="http://schemas.microsoft.com/office/powerpoint/2010/main" val="3002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19638" y="224235"/>
            <a:ext cx="7249235" cy="13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accent1"/>
                </a:solidFill>
              </a:rPr>
              <a:t>Overview</a:t>
            </a: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accent1"/>
                </a:solidFill>
              </a:rPr>
              <a:t>Emerging substances – widespread occurrence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1" y="1628800"/>
            <a:ext cx="6351477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99592" y="5373215"/>
            <a:ext cx="3600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i="1" dirty="0" smtClean="0"/>
              <a:t>Examples from IVLs screening studies</a:t>
            </a:r>
            <a:endParaRPr lang="en-GB" sz="1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90" y="3068960"/>
            <a:ext cx="2018561" cy="149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75789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Screening database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1881" y="1340768"/>
            <a:ext cx="3756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The data is delivered in Excel forms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The screening reports are published together with the data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It is possible to search information in the database – substance, matrix or site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All data is available for the public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The database is in Swedish</a:t>
            </a:r>
          </a:p>
          <a:p>
            <a:endParaRPr lang="en-GB" sz="16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5076056" y="1340767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The database is increasing with approximately 10 new studies each </a:t>
            </a:r>
            <a:r>
              <a:rPr lang="en-GB" sz="1600" dirty="0" smtClean="0"/>
              <a:t>year</a:t>
            </a:r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dirty="0"/>
              <a:t>data delivered to the database is of varying </a:t>
            </a:r>
            <a:r>
              <a:rPr lang="en-GB" sz="1600" dirty="0" smtClean="0"/>
              <a:t>quality-some information may be missing</a:t>
            </a:r>
            <a:endParaRPr lang="en-GB" sz="1600" dirty="0"/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Analytical methods </a:t>
            </a:r>
            <a:r>
              <a:rPr lang="en-GB" sz="1600" dirty="0"/>
              <a:t>are not </a:t>
            </a:r>
            <a:r>
              <a:rPr lang="en-GB" sz="1600" dirty="0" smtClean="0"/>
              <a:t>yet in </a:t>
            </a:r>
            <a:r>
              <a:rPr lang="en-GB" sz="1600" dirty="0"/>
              <a:t>the database-the information may be achieved from the reports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258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What is the data in the biota database and screening database used for?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Internationally:</a:t>
            </a:r>
          </a:p>
          <a:p>
            <a:pPr lvl="1"/>
            <a:r>
              <a:rPr lang="en-GB" dirty="0" smtClean="0"/>
              <a:t>International reporting, ICES </a:t>
            </a:r>
            <a:r>
              <a:rPr lang="en-GB" sz="1400" dirty="0" smtClean="0"/>
              <a:t>(only data from biota database)</a:t>
            </a:r>
            <a:endParaRPr lang="en-GB" dirty="0" smtClean="0"/>
          </a:p>
          <a:p>
            <a:pPr lvl="1"/>
            <a:r>
              <a:rPr lang="en-GB" smtClean="0"/>
              <a:t>WISE </a:t>
            </a:r>
            <a:r>
              <a:rPr lang="en-GB" dirty="0" smtClean="0"/>
              <a:t>– WFD PS</a:t>
            </a:r>
          </a:p>
          <a:p>
            <a:pPr lvl="1"/>
            <a:r>
              <a:rPr lang="en-GB" dirty="0" smtClean="0"/>
              <a:t>NORMAN</a:t>
            </a:r>
          </a:p>
          <a:p>
            <a:r>
              <a:rPr lang="en-GB" b="1" dirty="0" smtClean="0"/>
              <a:t>Nationally:</a:t>
            </a:r>
          </a:p>
          <a:p>
            <a:pPr lvl="1"/>
            <a:r>
              <a:rPr lang="en-GB" dirty="0" smtClean="0"/>
              <a:t>Public authorities, such as the Swedish EPA, Swedish Chemical Agency (KemI)</a:t>
            </a:r>
          </a:p>
          <a:p>
            <a:pPr lvl="1"/>
            <a:r>
              <a:rPr lang="en-GB" dirty="0" smtClean="0"/>
              <a:t>Local authorities </a:t>
            </a:r>
          </a:p>
          <a:p>
            <a:pPr lvl="1"/>
            <a:r>
              <a:rPr lang="en-GB" dirty="0" smtClean="0"/>
              <a:t>Scientists </a:t>
            </a:r>
          </a:p>
          <a:p>
            <a:pPr lvl="1"/>
            <a:r>
              <a:rPr lang="en-GB" dirty="0" smtClean="0"/>
              <a:t>Students</a:t>
            </a:r>
          </a:p>
          <a:p>
            <a:pPr lvl="1">
              <a:buFontTx/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2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 mall eng 0505">
  <a:themeElements>
    <a:clrScheme name="OH mall eng 0505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A55A3"/>
      </a:accent1>
      <a:accent2>
        <a:srgbClr val="2F98CC"/>
      </a:accent2>
      <a:accent3>
        <a:srgbClr val="FFFFFF"/>
      </a:accent3>
      <a:accent4>
        <a:srgbClr val="000000"/>
      </a:accent4>
      <a:accent5>
        <a:srgbClr val="AAB4CE"/>
      </a:accent5>
      <a:accent6>
        <a:srgbClr val="2A89B9"/>
      </a:accent6>
      <a:hlink>
        <a:srgbClr val="FE7F26"/>
      </a:hlink>
      <a:folHlink>
        <a:srgbClr val="CCE823"/>
      </a:folHlink>
    </a:clrScheme>
    <a:fontScheme name="OH mall eng 050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H mall eng 05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H mall eng 05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H mall eng 0505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A55A3"/>
        </a:accent1>
        <a:accent2>
          <a:srgbClr val="2F98CC"/>
        </a:accent2>
        <a:accent3>
          <a:srgbClr val="FFFFFF"/>
        </a:accent3>
        <a:accent4>
          <a:srgbClr val="000000"/>
        </a:accent4>
        <a:accent5>
          <a:srgbClr val="AAB4CE"/>
        </a:accent5>
        <a:accent6>
          <a:srgbClr val="2A89B9"/>
        </a:accent6>
        <a:hlink>
          <a:srgbClr val="FE7F26"/>
        </a:hlink>
        <a:folHlink>
          <a:srgbClr val="CCE8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356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OH mall eng 0505</vt:lpstr>
      <vt:lpstr>Custom Design</vt:lpstr>
      <vt:lpstr>Presentation</vt:lpstr>
      <vt:lpstr>Swedish databases-Screening database</vt:lpstr>
      <vt:lpstr>Work with chemicals at IVL</vt:lpstr>
      <vt:lpstr>National monitoring data - data host</vt:lpstr>
      <vt:lpstr>Biota database - Metals and organic pollutants in biological samples</vt:lpstr>
      <vt:lpstr>Screening database</vt:lpstr>
      <vt:lpstr>Screening study</vt:lpstr>
      <vt:lpstr>Overview Emerging substances – widespread occurrence</vt:lpstr>
      <vt:lpstr>Screening database</vt:lpstr>
      <vt:lpstr>What is the data in the biota database and screening database used for?</vt:lpstr>
      <vt:lpstr>PowerPoint Presentation</vt:lpstr>
    </vt:vector>
  </TitlesOfParts>
  <Company>IVL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data base</dc:title>
  <dc:creator>Katarina Hansson</dc:creator>
  <cp:lastModifiedBy>Katarina Hansson</cp:lastModifiedBy>
  <cp:revision>27</cp:revision>
  <dcterms:created xsi:type="dcterms:W3CDTF">2011-04-14T08:52:20Z</dcterms:created>
  <dcterms:modified xsi:type="dcterms:W3CDTF">2011-04-21T07:15:34Z</dcterms:modified>
</cp:coreProperties>
</file>